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activeX/activeX1.xml" ContentType="application/vnd.ms-office.activeX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embeddings/oleObject1.bin" ContentType="application/vnd.openxmlformats-officedocument.oleObject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BF23D-87D9-42A0-80C9-4DA76975E5BA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DCB23-6A46-4610-B777-D60BBEE5C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760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926892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27822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5.xml"/><Relationship Id="rId5" Type="http://schemas.openxmlformats.org/officeDocument/2006/relationships/tags" Target="../tags/tag5.xml"/><Relationship Id="rId10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53.xml"/><Relationship Id="rId7" Type="http://schemas.openxmlformats.org/officeDocument/2006/relationships/image" Target="../media/image9.jpe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5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9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13.jpeg"/><Relationship Id="rId4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image" Target="../media/image15.png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image" Target="../media/image14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72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image" Target="../media/image15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image" Target="../media/image14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82.xml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10" Type="http://schemas.openxmlformats.org/officeDocument/2006/relationships/image" Target="../media/image16.jpeg"/><Relationship Id="rId4" Type="http://schemas.openxmlformats.org/officeDocument/2006/relationships/tags" Target="../tags/tag91.xml"/><Relationship Id="rId9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tags" Target="../tags/tag98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04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9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7" Type="http://schemas.openxmlformats.org/officeDocument/2006/relationships/image" Target="../media/image21.jpe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12" Type="http://schemas.openxmlformats.org/officeDocument/2006/relationships/image" Target="../media/image28.jpeg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image" Target="../media/image27.jpeg"/><Relationship Id="rId5" Type="http://schemas.openxmlformats.org/officeDocument/2006/relationships/tags" Target="../tags/tag125.xml"/><Relationship Id="rId10" Type="http://schemas.openxmlformats.org/officeDocument/2006/relationships/image" Target="../media/image26.jpeg"/><Relationship Id="rId4" Type="http://schemas.openxmlformats.org/officeDocument/2006/relationships/tags" Target="../tags/tag124.xml"/><Relationship Id="rId9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tags" Target="../tags/tag150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13" Type="http://schemas.openxmlformats.org/officeDocument/2006/relationships/tags" Target="../tags/tag163.xml"/><Relationship Id="rId18" Type="http://schemas.openxmlformats.org/officeDocument/2006/relationships/tags" Target="../tags/tag168.xml"/><Relationship Id="rId3" Type="http://schemas.openxmlformats.org/officeDocument/2006/relationships/tags" Target="../tags/tag153.xml"/><Relationship Id="rId21" Type="http://schemas.openxmlformats.org/officeDocument/2006/relationships/slideLayout" Target="../slideLayouts/slideLayout13.xml"/><Relationship Id="rId7" Type="http://schemas.openxmlformats.org/officeDocument/2006/relationships/tags" Target="../tags/tag157.xml"/><Relationship Id="rId12" Type="http://schemas.openxmlformats.org/officeDocument/2006/relationships/tags" Target="../tags/tag162.xml"/><Relationship Id="rId17" Type="http://schemas.openxmlformats.org/officeDocument/2006/relationships/tags" Target="../tags/tag167.xml"/><Relationship Id="rId2" Type="http://schemas.openxmlformats.org/officeDocument/2006/relationships/tags" Target="../tags/tag152.xml"/><Relationship Id="rId16" Type="http://schemas.openxmlformats.org/officeDocument/2006/relationships/tags" Target="../tags/tag166.xml"/><Relationship Id="rId20" Type="http://schemas.openxmlformats.org/officeDocument/2006/relationships/tags" Target="../tags/tag170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11" Type="http://schemas.openxmlformats.org/officeDocument/2006/relationships/tags" Target="../tags/tag161.xml"/><Relationship Id="rId5" Type="http://schemas.openxmlformats.org/officeDocument/2006/relationships/tags" Target="../tags/tag155.xml"/><Relationship Id="rId15" Type="http://schemas.openxmlformats.org/officeDocument/2006/relationships/tags" Target="../tags/tag165.xml"/><Relationship Id="rId10" Type="http://schemas.openxmlformats.org/officeDocument/2006/relationships/tags" Target="../tags/tag160.xml"/><Relationship Id="rId19" Type="http://schemas.openxmlformats.org/officeDocument/2006/relationships/tags" Target="../tags/tag169.xml"/><Relationship Id="rId4" Type="http://schemas.openxmlformats.org/officeDocument/2006/relationships/tags" Target="../tags/tag154.xml"/><Relationship Id="rId9" Type="http://schemas.openxmlformats.org/officeDocument/2006/relationships/tags" Target="../tags/tag159.xml"/><Relationship Id="rId14" Type="http://schemas.openxmlformats.org/officeDocument/2006/relationships/tags" Target="../tags/tag1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19977;&#31456;%20&#20869;&#33021;\&#19978;&#35838;&#35838;&#20214;\&#31532;3&#33410;%20&#27604;&#28909;&#23481;\&#31532;1&#35838;&#26102;%20&#27604;&#28909;&#23481;\&#20840;&#22269;&#22825;&#27668;&#39044;&#25253;%202016&#24180;3&#26376;5&#26085;%5b&#36229;&#28165;&#29256;%5d.wmv" TargetMode="Externa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8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7" Type="http://schemas.openxmlformats.org/officeDocument/2006/relationships/image" Target="../media/image31.wmf"/><Relationship Id="rId2" Type="http://schemas.openxmlformats.org/officeDocument/2006/relationships/tags" Target="../tags/tag19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9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197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96.xml"/><Relationship Id="rId1" Type="http://schemas.openxmlformats.org/officeDocument/2006/relationships/vmlDrawing" Target="../drawings/vmlDrawing3.vml"/><Relationship Id="rId6" Type="http://schemas.openxmlformats.org/officeDocument/2006/relationships/tags" Target="../tags/tag200.xml"/><Relationship Id="rId11" Type="http://schemas.openxmlformats.org/officeDocument/2006/relationships/image" Target="../media/image33.wmf"/><Relationship Id="rId5" Type="http://schemas.openxmlformats.org/officeDocument/2006/relationships/tags" Target="../tags/tag199.xml"/><Relationship Id="rId10" Type="http://schemas.openxmlformats.org/officeDocument/2006/relationships/oleObject" Target="../embeddings/oleObject3.bin"/><Relationship Id="rId4" Type="http://schemas.openxmlformats.org/officeDocument/2006/relationships/tags" Target="../tags/tag198.xml"/><Relationship Id="rId9" Type="http://schemas.openxmlformats.org/officeDocument/2006/relationships/image" Target="../media/image3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6" Type="http://schemas.openxmlformats.org/officeDocument/2006/relationships/image" Target="../media/image6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image" Target="../media/image5.png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3" Type="http://schemas.openxmlformats.org/officeDocument/2006/relationships/tags" Target="../tags/tag203.xml"/><Relationship Id="rId7" Type="http://schemas.openxmlformats.org/officeDocument/2006/relationships/tags" Target="../tags/tag207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9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image" Target="../media/image34.jpeg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12" Type="http://schemas.openxmlformats.org/officeDocument/2006/relationships/slideLayout" Target="../slideLayouts/slideLayout13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tags" Target="../tags/tag219.xml"/><Relationship Id="rId5" Type="http://schemas.openxmlformats.org/officeDocument/2006/relationships/tags" Target="../tags/tag213.xml"/><Relationship Id="rId15" Type="http://schemas.openxmlformats.org/officeDocument/2006/relationships/image" Target="../media/image36.jpeg"/><Relationship Id="rId10" Type="http://schemas.openxmlformats.org/officeDocument/2006/relationships/tags" Target="../tags/tag218.xml"/><Relationship Id="rId4" Type="http://schemas.openxmlformats.org/officeDocument/2006/relationships/tags" Target="../tags/tag212.xml"/><Relationship Id="rId9" Type="http://schemas.openxmlformats.org/officeDocument/2006/relationships/tags" Target="../tags/tag217.xml"/><Relationship Id="rId14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image" Target="../media/image37.jpe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5" Type="http://schemas.openxmlformats.org/officeDocument/2006/relationships/image" Target="../media/image38.png"/><Relationship Id="rId4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7" Type="http://schemas.openxmlformats.org/officeDocument/2006/relationships/image" Target="../media/image40.png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image" Target="../media/image39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38.xml"/><Relationship Id="rId7" Type="http://schemas.openxmlformats.org/officeDocument/2006/relationships/image" Target="../media/image7.jpe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5"/>
          <p:cNvSpPr/>
          <p:nvPr/>
        </p:nvSpPr>
        <p:spPr>
          <a:xfrm>
            <a:off x="3900488" y="196851"/>
            <a:ext cx="1365250" cy="1640416"/>
          </a:xfrm>
          <a:custGeom>
            <a:avLst/>
            <a:gdLst/>
            <a:ahLst/>
            <a:cxnLst>
              <a:cxn ang="0">
                <a:pos x="1071417" y="1164618"/>
              </a:cxn>
              <a:cxn ang="0">
                <a:pos x="1023599" y="1212410"/>
              </a:cxn>
              <a:cxn ang="0">
                <a:pos x="955359" y="1230018"/>
              </a:cxn>
              <a:cxn ang="0">
                <a:pos x="406451" y="1230018"/>
              </a:cxn>
              <a:cxn ang="0">
                <a:pos x="341199" y="1212410"/>
              </a:cxn>
              <a:cxn ang="0">
                <a:pos x="293381" y="1164115"/>
              </a:cxn>
              <a:cxn ang="0">
                <a:pos x="17931" y="682169"/>
              </a:cxn>
              <a:cxn ang="0">
                <a:pos x="0" y="615260"/>
              </a:cxn>
              <a:cxn ang="0">
                <a:pos x="17931" y="547848"/>
              </a:cxn>
              <a:cxn ang="0">
                <a:pos x="292385" y="67915"/>
              </a:cxn>
              <a:cxn ang="0">
                <a:pos x="341199" y="18613"/>
              </a:cxn>
              <a:cxn ang="0">
                <a:pos x="403462" y="503"/>
              </a:cxn>
              <a:cxn ang="0">
                <a:pos x="954363" y="503"/>
              </a:cxn>
              <a:cxn ang="0">
                <a:pos x="1023599" y="18613"/>
              </a:cxn>
              <a:cxn ang="0">
                <a:pos x="1071417" y="66405"/>
              </a:cxn>
              <a:cxn ang="0">
                <a:pos x="1345871" y="546339"/>
              </a:cxn>
              <a:cxn ang="0">
                <a:pos x="1364799" y="615260"/>
              </a:cxn>
              <a:cxn ang="0">
                <a:pos x="1345373" y="684684"/>
              </a:cxn>
              <a:cxn ang="0">
                <a:pos x="1071417" y="1164618"/>
              </a:cxn>
            </a:cxnLst>
            <a:rect l="0" t="0" r="0" b="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099" name="组合 66"/>
          <p:cNvPicPr>
            <a:picLocks noGrp="1"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463" y="620184"/>
            <a:ext cx="722312" cy="79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5124" name="PA_矩形: 圆角 5"/>
          <p:cNvSpPr/>
          <p:nvPr>
            <p:custDataLst>
              <p:tags r:id="rId1"/>
            </p:custDataLst>
          </p:nvPr>
        </p:nvSpPr>
        <p:spPr>
          <a:xfrm>
            <a:off x="892175" y="505884"/>
            <a:ext cx="1054100" cy="1403349"/>
          </a:xfrm>
          <a:prstGeom prst="roundRect">
            <a:avLst>
              <a:gd name="adj" fmla="val 10761"/>
            </a:avLst>
          </a:prstGeom>
          <a:solidFill>
            <a:srgbClr val="FFFFFF"/>
          </a:solidFill>
          <a:ln w="2857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3000">
              <a:solidFill>
                <a:srgbClr val="FF0000"/>
              </a:solidFill>
              <a:latin typeface="Times New Roman" pitchFamily="18" charset="0"/>
              <a:ea typeface="黑体" pitchFamily="49" charset="-122"/>
              <a:sym typeface="Times New Roman" pitchFamily="18" charset="0"/>
            </a:endParaRPr>
          </a:p>
        </p:txBody>
      </p:sp>
      <p:sp>
        <p:nvSpPr>
          <p:cNvPr id="4101" name="PA_矩形 2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5514" y="461434"/>
            <a:ext cx="47783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700" b="1">
                <a:solidFill>
                  <a:srgbClr val="FF0000"/>
                </a:solidFill>
                <a:sym typeface="Times New Roman" pitchFamily="18" charset="0"/>
              </a:rPr>
              <a:t>九</a:t>
            </a:r>
          </a:p>
        </p:txBody>
      </p:sp>
      <p:sp>
        <p:nvSpPr>
          <p:cNvPr id="4102" name="PA_矩形 2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30339" y="461434"/>
            <a:ext cx="4794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700" b="1">
                <a:solidFill>
                  <a:srgbClr val="FF0000"/>
                </a:solidFill>
                <a:sym typeface="Times New Roman" pitchFamily="18" charset="0"/>
              </a:rPr>
              <a:t>上</a:t>
            </a:r>
          </a:p>
        </p:txBody>
      </p:sp>
      <p:sp>
        <p:nvSpPr>
          <p:cNvPr id="4103" name="PA_矩形 2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25514" y="1259417"/>
            <a:ext cx="47783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700" b="1">
                <a:solidFill>
                  <a:srgbClr val="FF0000"/>
                </a:solidFill>
                <a:sym typeface="Times New Roman" pitchFamily="18" charset="0"/>
              </a:rPr>
              <a:t>物</a:t>
            </a:r>
          </a:p>
        </p:txBody>
      </p:sp>
      <p:cxnSp>
        <p:nvCxnSpPr>
          <p:cNvPr id="4104" name="PA_直接连接符 8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flipV="1">
            <a:off x="1419225" y="505884"/>
            <a:ext cx="0" cy="1403349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5" name="PA_矩形 2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30339" y="1291168"/>
            <a:ext cx="4794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700" b="1">
                <a:solidFill>
                  <a:srgbClr val="FF0000"/>
                </a:solidFill>
                <a:sym typeface="Times New Roman" pitchFamily="18" charset="0"/>
              </a:rPr>
              <a:t>理</a:t>
            </a:r>
          </a:p>
        </p:txBody>
      </p:sp>
      <p:cxnSp>
        <p:nvCxnSpPr>
          <p:cNvPr id="4106" name="PA_直接连接符 27"/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 rot="5400000" flipV="1">
            <a:off x="1389857" y="697707"/>
            <a:ext cx="0" cy="979487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7" name="PA_文本框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11288" y="1140998"/>
            <a:ext cx="539750" cy="10772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100">
                <a:solidFill>
                  <a:schemeClr val="bg1"/>
                </a:solidFill>
                <a:sym typeface="Times New Roman" pitchFamily="18" charset="0"/>
              </a:rPr>
              <a:t>2020</a:t>
            </a:r>
          </a:p>
        </p:txBody>
      </p:sp>
      <p:sp>
        <p:nvSpPr>
          <p:cNvPr id="4108" name="标题 1"/>
          <p:cNvSpPr>
            <a:spLocks noGrp="1" noChangeArrowheads="1"/>
          </p:cNvSpPr>
          <p:nvPr/>
        </p:nvSpPr>
        <p:spPr bwMode="auto">
          <a:xfrm>
            <a:off x="2030413" y="2262717"/>
            <a:ext cx="4891087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4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节 比热容</a:t>
            </a:r>
          </a:p>
        </p:txBody>
      </p:sp>
      <p:sp>
        <p:nvSpPr>
          <p:cNvPr id="5133" name="MH_Text_1"/>
          <p:cNvSpPr/>
          <p:nvPr/>
        </p:nvSpPr>
        <p:spPr>
          <a:xfrm>
            <a:off x="735014" y="3989918"/>
            <a:ext cx="1665287" cy="1407583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>
            <a:noFill/>
            <a:miter lim="800000"/>
          </a:ln>
          <a:effectLst>
            <a:outerShdw dist="25401" dir="2700000" algn="ctr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 eaLnBrk="0" hangingPunct="0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10" name="MH_SubTitle_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33425" y="4351867"/>
            <a:ext cx="1665288" cy="719667"/>
          </a:xfrm>
          <a:prstGeom prst="rect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0" hangingPunct="0"/>
            <a:r>
              <a:rPr lang="zh-CN" altLang="en-US">
                <a:solidFill>
                  <a:srgbClr val="FFFFFF"/>
                </a:solidFill>
                <a:latin typeface="宋体" charset="-122"/>
              </a:rPr>
              <a:t>导入新课</a:t>
            </a:r>
          </a:p>
        </p:txBody>
      </p:sp>
      <p:sp>
        <p:nvSpPr>
          <p:cNvPr id="4111" name="MH_Other_1"/>
          <p:cNvSpPr>
            <a:spLocks noChangeArrowheads="1"/>
          </p:cNvSpPr>
          <p:nvPr/>
        </p:nvSpPr>
        <p:spPr bwMode="auto">
          <a:xfrm>
            <a:off x="2160589" y="4580467"/>
            <a:ext cx="168275" cy="228600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36" name="MH_Text_2"/>
          <p:cNvSpPr/>
          <p:nvPr/>
        </p:nvSpPr>
        <p:spPr>
          <a:xfrm>
            <a:off x="2700339" y="3968751"/>
            <a:ext cx="1665287" cy="1409700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>
            <a:noFill/>
            <a:miter lim="800000"/>
          </a:ln>
          <a:effectLst>
            <a:outerShdw dist="25401" dir="2700000" algn="ctr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 eaLnBrk="0" hangingPunct="0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13" name="MH_SubTitle_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722564" y="4351867"/>
            <a:ext cx="1665287" cy="719667"/>
          </a:xfrm>
          <a:prstGeom prst="rect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0" hangingPunct="0"/>
            <a:r>
              <a:rPr lang="zh-CN" altLang="en-US">
                <a:solidFill>
                  <a:srgbClr val="FFFFFF"/>
                </a:solidFill>
                <a:latin typeface="宋体" charset="-122"/>
              </a:rPr>
              <a:t>讲授新课</a:t>
            </a:r>
          </a:p>
        </p:txBody>
      </p:sp>
      <p:sp>
        <p:nvSpPr>
          <p:cNvPr id="4114" name="MH_Other_2"/>
          <p:cNvSpPr>
            <a:spLocks noChangeArrowheads="1"/>
          </p:cNvSpPr>
          <p:nvPr/>
        </p:nvSpPr>
        <p:spPr bwMode="auto">
          <a:xfrm>
            <a:off x="2757489" y="4576233"/>
            <a:ext cx="168275" cy="228600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5" name="MH_Other_3"/>
          <p:cNvSpPr>
            <a:spLocks noChangeArrowheads="1"/>
          </p:cNvSpPr>
          <p:nvPr/>
        </p:nvSpPr>
        <p:spPr bwMode="auto">
          <a:xfrm>
            <a:off x="4191001" y="4580467"/>
            <a:ext cx="168275" cy="228600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40" name="MH_Text_3"/>
          <p:cNvSpPr/>
          <p:nvPr/>
        </p:nvSpPr>
        <p:spPr>
          <a:xfrm>
            <a:off x="4730751" y="3987801"/>
            <a:ext cx="1666875" cy="1409700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>
            <a:noFill/>
            <a:miter lim="800000"/>
          </a:ln>
          <a:effectLst>
            <a:outerShdw dist="25401" dir="2700000" algn="ctr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 eaLnBrk="0" hangingPunct="0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17" name="MH_SubTitle_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730750" y="4351867"/>
            <a:ext cx="1665288" cy="719667"/>
          </a:xfrm>
          <a:prstGeom prst="rect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0" hangingPunct="0"/>
            <a:r>
              <a:rPr lang="zh-CN" altLang="en-US">
                <a:solidFill>
                  <a:srgbClr val="FFFFFF"/>
                </a:solidFill>
                <a:latin typeface="宋体" charset="-122"/>
              </a:rPr>
              <a:t>课堂小结</a:t>
            </a:r>
          </a:p>
        </p:txBody>
      </p:sp>
      <p:sp>
        <p:nvSpPr>
          <p:cNvPr id="4118" name="MH_Other_4"/>
          <p:cNvSpPr>
            <a:spLocks noChangeArrowheads="1"/>
          </p:cNvSpPr>
          <p:nvPr/>
        </p:nvSpPr>
        <p:spPr bwMode="auto">
          <a:xfrm>
            <a:off x="4787901" y="4576233"/>
            <a:ext cx="169863" cy="228600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9" name="MH_Other_5"/>
          <p:cNvSpPr>
            <a:spLocks noChangeArrowheads="1"/>
          </p:cNvSpPr>
          <p:nvPr/>
        </p:nvSpPr>
        <p:spPr bwMode="auto">
          <a:xfrm>
            <a:off x="6189664" y="4580467"/>
            <a:ext cx="168275" cy="228600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44" name="MH_Text_4"/>
          <p:cNvSpPr/>
          <p:nvPr/>
        </p:nvSpPr>
        <p:spPr>
          <a:xfrm>
            <a:off x="6738939" y="3987801"/>
            <a:ext cx="1665287" cy="1409700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>
            <a:noFill/>
            <a:miter lim="800000"/>
          </a:ln>
          <a:effectLst>
            <a:outerShdw dist="25401" dir="2700000" algn="ctr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 eaLnBrk="0" hangingPunct="0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21" name="MH_SubTitle_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738938" y="4351867"/>
            <a:ext cx="1668462" cy="719667"/>
          </a:xfrm>
          <a:prstGeom prst="rect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0" hangingPunct="0"/>
            <a:r>
              <a:rPr lang="zh-CN" altLang="en-US">
                <a:solidFill>
                  <a:srgbClr val="FFFFFF"/>
                </a:solidFill>
                <a:latin typeface="宋体" charset="-122"/>
              </a:rPr>
              <a:t>随堂训练</a:t>
            </a:r>
          </a:p>
        </p:txBody>
      </p:sp>
      <p:sp>
        <p:nvSpPr>
          <p:cNvPr id="4122" name="MH_Other_6"/>
          <p:cNvSpPr>
            <a:spLocks noChangeArrowheads="1"/>
          </p:cNvSpPr>
          <p:nvPr/>
        </p:nvSpPr>
        <p:spPr bwMode="auto">
          <a:xfrm>
            <a:off x="6788151" y="4576233"/>
            <a:ext cx="168275" cy="228600"/>
          </a:xfrm>
          <a:prstGeom prst="ellipse">
            <a:avLst/>
          </a:prstGeom>
          <a:solidFill>
            <a:srgbClr val="FFFFFF"/>
          </a:solidFill>
          <a:ln w="25400" algn="ctr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23" name="组合 3093"/>
          <p:cNvGrpSpPr>
            <a:grpSpLocks/>
          </p:cNvGrpSpPr>
          <p:nvPr/>
        </p:nvGrpSpPr>
        <p:grpSpPr bwMode="auto">
          <a:xfrm>
            <a:off x="2097089" y="4516967"/>
            <a:ext cx="890587" cy="355600"/>
            <a:chOff x="0" y="0"/>
            <a:chExt cx="561" cy="169"/>
          </a:xfrm>
        </p:grpSpPr>
        <p:pic>
          <p:nvPicPr>
            <p:cNvPr id="4124" name="MH_Other_7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5" name="Text Box 24"/>
            <p:cNvSpPr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0" hangingPunct="0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7" name="MH_Other_8"/>
          <p:cNvSpPr>
            <a:spLocks noChangeArrowheads="1"/>
          </p:cNvSpPr>
          <p:nvPr/>
        </p:nvSpPr>
        <p:spPr bwMode="auto">
          <a:xfrm>
            <a:off x="2195514" y="4635500"/>
            <a:ext cx="695325" cy="11853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27" name="组合 3097"/>
          <p:cNvGrpSpPr>
            <a:grpSpLocks/>
          </p:cNvGrpSpPr>
          <p:nvPr/>
        </p:nvGrpSpPr>
        <p:grpSpPr bwMode="auto">
          <a:xfrm>
            <a:off x="4127500" y="4516967"/>
            <a:ext cx="889000" cy="355600"/>
            <a:chOff x="0" y="0"/>
            <a:chExt cx="560" cy="169"/>
          </a:xfrm>
        </p:grpSpPr>
        <p:pic>
          <p:nvPicPr>
            <p:cNvPr id="4128" name="MH_Other_9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9" name="Text Box 28"/>
            <p:cNvSpPr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0" hangingPunct="0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8" name="MH_Other_10"/>
          <p:cNvSpPr>
            <a:spLocks noChangeArrowheads="1"/>
          </p:cNvSpPr>
          <p:nvPr/>
        </p:nvSpPr>
        <p:spPr bwMode="auto">
          <a:xfrm>
            <a:off x="4225926" y="4635500"/>
            <a:ext cx="695325" cy="11853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4131" name="MH_Other_11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4" y="4516967"/>
            <a:ext cx="89058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2" name="Text Box 31"/>
          <p:cNvSpPr>
            <a:spLocks noChangeArrowheads="1"/>
          </p:cNvSpPr>
          <p:nvPr/>
        </p:nvSpPr>
        <p:spPr bwMode="auto">
          <a:xfrm>
            <a:off x="6237289" y="4652434"/>
            <a:ext cx="669925" cy="8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9" name="MH_Other_12"/>
          <p:cNvSpPr>
            <a:spLocks noChangeArrowheads="1"/>
          </p:cNvSpPr>
          <p:nvPr/>
        </p:nvSpPr>
        <p:spPr bwMode="auto">
          <a:xfrm>
            <a:off x="6224589" y="4635500"/>
            <a:ext cx="695325" cy="11853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zh-CN" altLang="en-US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1491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"/>
          <p:cNvSpPr/>
          <p:nvPr>
            <p:custDataLst>
              <p:tags r:id="rId1"/>
            </p:custDataLst>
          </p:nvPr>
        </p:nvSpPr>
        <p:spPr>
          <a:xfrm>
            <a:off x="631825" y="647700"/>
            <a:ext cx="7348538" cy="1421928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方案二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：用相同质量的两种物质，给它们加热相同时间，比较温度升高的多少（实验装置上图同样适用）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设计记录数据的表格</a:t>
            </a: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.</a:t>
            </a:r>
            <a:endParaRPr lang="zh-CN" altLang="en-US" sz="2400" b="1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331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21139" y="2550584"/>
            <a:ext cx="1074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黑体" pitchFamily="49" charset="-122"/>
              </a:rPr>
              <a:t>表二</a:t>
            </a:r>
          </a:p>
        </p:txBody>
      </p:sp>
      <p:graphicFrame>
        <p:nvGraphicFramePr>
          <p:cNvPr id="13316" name="表格 4"/>
          <p:cNvGraphicFramePr>
            <a:graphicFrameLocks noGrp="1"/>
          </p:cNvGraphicFramePr>
          <p:nvPr/>
        </p:nvGraphicFramePr>
        <p:xfrm>
          <a:off x="666750" y="3166534"/>
          <a:ext cx="7281863" cy="3090335"/>
        </p:xfrm>
        <a:graphic>
          <a:graphicData uri="http://schemas.openxmlformats.org/drawingml/2006/table">
            <a:tbl>
              <a:tblPr/>
              <a:tblGrid>
                <a:gridCol w="1520825"/>
                <a:gridCol w="720725"/>
                <a:gridCol w="720725"/>
                <a:gridCol w="719138"/>
                <a:gridCol w="720725"/>
                <a:gridCol w="719137"/>
                <a:gridCol w="720725"/>
                <a:gridCol w="719138"/>
                <a:gridCol w="720725"/>
              </a:tblGrid>
              <a:tr h="10308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物质的种类</a:t>
                      </a:r>
                    </a:p>
                  </a:txBody>
                  <a:tcPr marL="91404" marR="91404"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水</a:t>
                      </a: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食用油或（沙子）</a:t>
                      </a: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升高的温度（℃）</a:t>
                      </a:r>
                    </a:p>
                  </a:txBody>
                  <a:tcPr marL="91404" marR="91404"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8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加热的时间（</a:t>
                      </a:r>
                      <a:r>
                        <a:rPr kumimoji="0" lang="en-US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min</a:t>
                      </a: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）</a:t>
                      </a:r>
                    </a:p>
                  </a:txBody>
                  <a:tcPr marL="91404" marR="91404"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24936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" descr="BK2P8BRA3NAHWSH4OMNWRE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6" y="605368"/>
            <a:ext cx="2454275" cy="329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1801" y="300567"/>
            <a:ext cx="1654175" cy="461665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algn="ctr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ea typeface="黑体" pitchFamily="49" charset="-122"/>
              </a:rPr>
              <a:t>实验结果</a:t>
            </a: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5363" name="Text Box 9"/>
          <p:cNvSpPr/>
          <p:nvPr>
            <p:custDataLst>
              <p:tags r:id="rId3"/>
            </p:custDataLst>
          </p:nvPr>
        </p:nvSpPr>
        <p:spPr>
          <a:xfrm>
            <a:off x="431800" y="3975101"/>
            <a:ext cx="8274050" cy="830997"/>
          </a:xfrm>
          <a:prstGeom prst="rect">
            <a:avLst/>
          </a:prstGeom>
          <a:solidFill>
            <a:srgbClr val="FFCC99"/>
          </a:solidFill>
          <a:ln w="19050">
            <a:solidFill>
              <a:schemeClr val="accent1"/>
            </a:solidFill>
            <a:miter lim="800000"/>
          </a:ln>
          <a:effectLst>
            <a:outerShdw dist="107763" dir="2700000" algn="ctr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楷体_GB2312" pitchFamily="49" charset="-122"/>
                <a:ea typeface="黑体" pitchFamily="49" charset="-122"/>
              </a:rPr>
              <a:t>　　</a:t>
            </a:r>
            <a:r>
              <a:rPr lang="zh-CN" altLang="en-US" sz="2400" b="1">
                <a:solidFill>
                  <a:srgbClr val="0066CC"/>
                </a:solidFill>
                <a:ea typeface="黑体" pitchFamily="49" charset="-122"/>
              </a:rPr>
              <a:t>等质量的水和食用油，升高相同温度，水需要的加热时间更长，水比食用油吸收热量多。</a:t>
            </a:r>
          </a:p>
        </p:txBody>
      </p:sp>
      <p:sp>
        <p:nvSpPr>
          <p:cNvPr id="15364" name="Text Box 10"/>
          <p:cNvSpPr/>
          <p:nvPr>
            <p:custDataLst>
              <p:tags r:id="rId4"/>
            </p:custDataLst>
          </p:nvPr>
        </p:nvSpPr>
        <p:spPr>
          <a:xfrm>
            <a:off x="431800" y="5319184"/>
            <a:ext cx="8274050" cy="830997"/>
          </a:xfrm>
          <a:prstGeom prst="rect">
            <a:avLst/>
          </a:prstGeom>
          <a:solidFill>
            <a:srgbClr val="FFCC99"/>
          </a:solidFill>
          <a:ln w="19050">
            <a:solidFill>
              <a:schemeClr val="accent1"/>
            </a:solidFill>
            <a:miter lim="800000"/>
          </a:ln>
          <a:effectLst>
            <a:outerShdw dist="107763" dir="2700000" algn="ctr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楷体_GB2312" pitchFamily="49" charset="-122"/>
                <a:ea typeface="黑体" pitchFamily="49" charset="-122"/>
              </a:rPr>
              <a:t>　　</a:t>
            </a:r>
            <a:r>
              <a:rPr lang="zh-CN" altLang="en-US" sz="2400" b="1">
                <a:solidFill>
                  <a:srgbClr val="0066CC"/>
                </a:solidFill>
                <a:ea typeface="黑体" pitchFamily="49" charset="-122"/>
              </a:rPr>
              <a:t>由本次实验可以看出，水和食用油吸收热量的差异，是由它们的种类决定的。</a:t>
            </a:r>
          </a:p>
        </p:txBody>
      </p:sp>
      <p:pic>
        <p:nvPicPr>
          <p:cNvPr id="14342" name="Picture 11" descr="[@75Z]SR~)9YOR0KS0E7K%K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1" y="654051"/>
            <a:ext cx="2549525" cy="3291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34276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1801" y="173567"/>
            <a:ext cx="2816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ea typeface="黑体" pitchFamily="49" charset="-122"/>
              </a:rPr>
              <a:t>水跟煤油的实验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ShockwaveFlash1" r:id="rId3" imgW="7301033" imgH="4214588"/>
        </mc:Choice>
        <mc:Fallback>
          <p:control name="ShockwaveFlash1" r:id="rId3" imgW="7301033" imgH="421458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3288" y="755650"/>
                  <a:ext cx="7300912" cy="5619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0593687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/>
          <p:nvPr>
            <p:custDataLst>
              <p:tags r:id="rId1"/>
            </p:custDataLst>
          </p:nvPr>
        </p:nvSpPr>
        <p:spPr>
          <a:xfrm>
            <a:off x="460375" y="1327151"/>
            <a:ext cx="8293100" cy="14219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　　经过科学测定，发现一般情况下，不同的物质，在质量相等、升高温度相同时，吸收的热量不同。物质的这种性质，用物理量比热容来表示。</a:t>
            </a:r>
          </a:p>
        </p:txBody>
      </p:sp>
      <p:sp>
        <p:nvSpPr>
          <p:cNvPr id="17410" name="Rectangle 3"/>
          <p:cNvSpPr/>
          <p:nvPr>
            <p:custDataLst>
              <p:tags r:id="rId2"/>
            </p:custDataLst>
          </p:nvPr>
        </p:nvSpPr>
        <p:spPr>
          <a:xfrm>
            <a:off x="460375" y="3280834"/>
            <a:ext cx="8293100" cy="9787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　　一定质量的某种物质，在温度升高时吸收的热量与它的质量和升高的温度乘积之比，叫做这种物质的比热容。</a:t>
            </a:r>
          </a:p>
        </p:txBody>
      </p:sp>
      <p:sp>
        <p:nvSpPr>
          <p:cNvPr id="17411" name="Rectangle 7"/>
          <p:cNvSpPr/>
          <p:nvPr>
            <p:custDataLst>
              <p:tags r:id="rId3"/>
            </p:custDataLst>
          </p:nvPr>
        </p:nvSpPr>
        <p:spPr>
          <a:xfrm>
            <a:off x="460375" y="4679952"/>
            <a:ext cx="8293100" cy="9787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　　比热容用符号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c 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表示，它的单位是焦每千克摄氏度，符号是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J/(kg ·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℃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grpSp>
        <p:nvGrpSpPr>
          <p:cNvPr id="16389" name="组合 1"/>
          <p:cNvGrpSpPr>
            <a:grpSpLocks/>
          </p:cNvGrpSpPr>
          <p:nvPr/>
        </p:nvGrpSpPr>
        <p:grpSpPr bwMode="auto">
          <a:xfrm>
            <a:off x="285751" y="205318"/>
            <a:ext cx="4150360" cy="1037167"/>
            <a:chOff x="1150" y="1403"/>
            <a:chExt cx="6535" cy="1224"/>
          </a:xfrm>
        </p:grpSpPr>
        <p:sp>
          <p:nvSpPr>
            <p:cNvPr id="16390" name="AutoShape 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3728" y="1695"/>
              <a:ext cx="3957" cy="695"/>
            </a:xfrm>
            <a:prstGeom prst="roundRect">
              <a:avLst>
                <a:gd name="adj" fmla="val 47681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黑体" pitchFamily="49" charset="-122"/>
              </a:endParaRPr>
            </a:p>
          </p:txBody>
        </p:sp>
        <p:sp>
          <p:nvSpPr>
            <p:cNvPr id="62" name="AutoShape 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1150" y="1695"/>
              <a:ext cx="2710" cy="695"/>
            </a:xfrm>
            <a:prstGeom prst="roundRect">
              <a:avLst>
                <a:gd name="adj" fmla="val 47681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黑体" pitchFamily="49" charset="-122"/>
              </a:endParaRPr>
            </a:p>
          </p:txBody>
        </p:sp>
        <p:sp>
          <p:nvSpPr>
            <p:cNvPr id="17415" name="AutoShape 11"/>
            <p:cNvSpPr/>
            <p:nvPr>
              <p:custDataLst>
                <p:tags r:id="rId6"/>
              </p:custDataLst>
            </p:nvPr>
          </p:nvSpPr>
          <p:spPr>
            <a:xfrm>
              <a:off x="3207" y="1403"/>
              <a:ext cx="1225" cy="1224"/>
            </a:xfrm>
            <a:prstGeom prst="diamond">
              <a:avLst/>
            </a:prstGeom>
            <a:solidFill>
              <a:srgbClr val="FF6600"/>
            </a:solidFill>
            <a:ln w="38100">
              <a:solidFill>
                <a:schemeClr val="bg1"/>
              </a:solidFill>
              <a:miter lim="800000"/>
            </a:ln>
            <a:effectLst>
              <a:outerShdw sy="5000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algn="ctr" eaLnBrk="0" hangingPunct="0"/>
              <a:r>
                <a:rPr lang="en-US" altLang="ko-KR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ea typeface="Gulim" pitchFamily="34" charset="-127"/>
                  <a:sym typeface="Wingdings"/>
                </a:rPr>
                <a:t>2</a:t>
              </a:r>
              <a:endParaRPr lang="en-US" altLang="ko-KR" sz="2800" b="1">
                <a:solidFill>
                  <a:srgbClr val="FFFFFF"/>
                </a:solidFill>
                <a:ea typeface="Gulim" pitchFamily="34" charset="-127"/>
              </a:endParaRPr>
            </a:p>
          </p:txBody>
        </p:sp>
        <p:sp>
          <p:nvSpPr>
            <p:cNvPr id="16393" name="文本框 2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328" y="1660"/>
              <a:ext cx="1866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Adobe 黑体 Std R" pitchFamily="34" charset="-122"/>
                  <a:ea typeface="Adobe 黑体 Std R" pitchFamily="34" charset="-122"/>
                </a:rPr>
                <a:t>知识点</a:t>
              </a:r>
            </a:p>
          </p:txBody>
        </p:sp>
        <p:sp>
          <p:nvSpPr>
            <p:cNvPr id="16394" name="文本框 2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513" y="1660"/>
              <a:ext cx="2916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rgbClr val="FFFF00"/>
                  </a:solidFill>
                  <a:latin typeface="Adobe 黑体 Std R" pitchFamily="34" charset="-122"/>
                  <a:ea typeface="Adobe 黑体 Std R" pitchFamily="34" charset="-122"/>
                </a:rPr>
                <a:t>认识比热容</a:t>
              </a:r>
              <a:endParaRPr lang="en-US" altLang="zh-CN" sz="2600" b="1">
                <a:solidFill>
                  <a:srgbClr val="FFFF00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8492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animBg="1"/>
      <p:bldP spid="17410" grpId="0" animBg="1"/>
      <p:bldP spid="174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W9(CN]}3JA_1FIH72Y`SJ~Q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9" y="927101"/>
            <a:ext cx="7070725" cy="43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矩形 2"/>
          <p:cNvSpPr/>
          <p:nvPr>
            <p:custDataLst>
              <p:tags r:id="rId2"/>
            </p:custDataLst>
          </p:nvPr>
        </p:nvSpPr>
        <p:spPr>
          <a:xfrm>
            <a:off x="527051" y="311152"/>
            <a:ext cx="3768725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宋体" charset="-122"/>
              </a:rPr>
              <a:t>3.</a:t>
            </a:r>
            <a:r>
              <a:rPr lang="zh-CN" altLang="en-US" sz="2400" b="1">
                <a:latin typeface="宋体" charset="-122"/>
              </a:rPr>
              <a:t>比热容是物质的属性</a:t>
            </a:r>
          </a:p>
        </p:txBody>
      </p:sp>
      <p:sp>
        <p:nvSpPr>
          <p:cNvPr id="18435" name="Text Box 9"/>
          <p:cNvSpPr/>
          <p:nvPr>
            <p:custDataLst>
              <p:tags r:id="rId3"/>
            </p:custDataLst>
          </p:nvPr>
        </p:nvSpPr>
        <p:spPr>
          <a:xfrm>
            <a:off x="431800" y="5359401"/>
            <a:ext cx="8274050" cy="830997"/>
          </a:xfrm>
          <a:prstGeom prst="rect">
            <a:avLst/>
          </a:prstGeom>
          <a:solidFill>
            <a:srgbClr val="FFCC99"/>
          </a:solidFill>
          <a:ln w="19050">
            <a:solidFill>
              <a:schemeClr val="accent1"/>
            </a:solidFill>
            <a:miter lim="800000"/>
          </a:ln>
          <a:effectLst>
            <a:outerShdw dist="107763" dir="2700000" algn="ctr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楷体_GB2312" pitchFamily="49" charset="-122"/>
                <a:ea typeface="黑体" pitchFamily="49" charset="-122"/>
              </a:rPr>
              <a:t>　　</a:t>
            </a:r>
            <a:r>
              <a:rPr lang="zh-CN" altLang="en-US" sz="2400" b="1">
                <a:solidFill>
                  <a:srgbClr val="0066CC"/>
                </a:solidFill>
                <a:ea typeface="黑体" pitchFamily="49" charset="-122"/>
              </a:rPr>
              <a:t>比热容是反映物质自身性质的物理量（即是物质的属性），物质种类不同，比热容一般不同</a:t>
            </a:r>
            <a:r>
              <a:rPr lang="en-US" altLang="zh-CN" sz="2400" b="1">
                <a:solidFill>
                  <a:srgbClr val="0066CC"/>
                </a:solidFill>
                <a:ea typeface="黑体" pitchFamily="49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79992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23"/>
          <p:cNvSpPr/>
          <p:nvPr>
            <p:custDataLst>
              <p:tags r:id="rId1"/>
            </p:custDataLst>
          </p:nvPr>
        </p:nvSpPr>
        <p:spPr>
          <a:xfrm>
            <a:off x="1716089" y="3509434"/>
            <a:ext cx="5140325" cy="605367"/>
          </a:xfrm>
          <a:prstGeom prst="rect">
            <a:avLst/>
          </a:prstGeom>
          <a:noFill/>
          <a:ln w="9525" cap="flat" cmpd="sng" algn="ctr">
            <a:noFill/>
            <a:prstDash val="sysDash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defTabSz="457200" eaLnBrk="0" hangingPunct="0"/>
            <a:endParaRPr lang="zh-CN" altLang="en-US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9458" name="矩形 24"/>
          <p:cNvSpPr/>
          <p:nvPr>
            <p:custDataLst>
              <p:tags r:id="rId2"/>
            </p:custDataLst>
          </p:nvPr>
        </p:nvSpPr>
        <p:spPr bwMode="auto">
          <a:xfrm>
            <a:off x="1611313" y="5926668"/>
            <a:ext cx="939800" cy="867833"/>
          </a:xfrm>
          <a:prstGeom prst="rect">
            <a:avLst/>
          </a:prstGeom>
          <a:noFill/>
          <a:ln w="9525" cap="flat" cmpd="sng" algn="ctr">
            <a:noFill/>
            <a:prstDash val="sysDash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defTabSz="457200" eaLnBrk="0" hangingPunct="0">
              <a:lnSpc>
                <a:spcPct val="130000"/>
              </a:lnSpc>
              <a:buSzTx/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/>
              </a:rPr>
              <a:t>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36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3676" y="342900"/>
            <a:ext cx="134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例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1】 </a:t>
            </a:r>
            <a:endParaRPr lang="zh-CN" altLang="en-US">
              <a:ea typeface="黑体" pitchFamily="49" charset="-122"/>
            </a:endParaRPr>
          </a:p>
        </p:txBody>
      </p:sp>
      <p:sp>
        <p:nvSpPr>
          <p:cNvPr id="18437" name="Rectangle 7"/>
          <p:cNvSpPr>
            <a:spLocks noRot="1" noChangeAspect="1" noMove="1" noResize="1" noEditPoints="1" noAdjustHandles="1" noChangeArrowheads="1" noTextEdit="1"/>
          </p:cNvSpPr>
          <p:nvPr>
            <p:custDataLst>
              <p:tags r:id="rId4"/>
            </p:custDataLst>
          </p:nvPr>
        </p:nvSpPr>
        <p:spPr bwMode="auto">
          <a:xfrm>
            <a:off x="1250950" y="300568"/>
            <a:ext cx="7346950" cy="3570817"/>
          </a:xfrm>
          <a:prstGeom prst="rect">
            <a:avLst/>
          </a:prstGeom>
          <a:blipFill dpi="0" rotWithShape="1">
            <a:blip r:embed="rId1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zh-CN" altLang="en-US"/>
              <a:t> </a:t>
            </a:r>
          </a:p>
        </p:txBody>
      </p:sp>
      <p:sp>
        <p:nvSpPr>
          <p:cNvPr id="18438" name="矩形 3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3688" y="6070601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en-US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答案</a:t>
            </a:r>
            <a:r>
              <a:rPr lang="en-US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4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9" name="矩形 3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0663" y="3869267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en-US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>
                <a:solidFill>
                  <a:srgbClr val="0000FF"/>
                </a:solidFill>
              </a:rPr>
              <a:t>解析</a:t>
            </a:r>
            <a:r>
              <a:rPr lang="en-US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4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63" name="矩形 4"/>
          <p:cNvSpPr/>
          <p:nvPr>
            <p:custDataLst>
              <p:tags r:id="rId7"/>
            </p:custDataLst>
          </p:nvPr>
        </p:nvSpPr>
        <p:spPr>
          <a:xfrm>
            <a:off x="1470026" y="3850218"/>
            <a:ext cx="6621463" cy="156966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defTabSz="457200"/>
            <a:r>
              <a:rPr lang="zh-CN" altLang="en-US" sz="24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是比热容的计算式，而不是比热容的决定式。</a:t>
            </a:r>
            <a:r>
              <a:rPr lang="zh-CN" altLang="en-US" sz="24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比热容与物质的种类和状态有关，与物体吸热或放热的多少、温度高低及温度改变量、质量大小无关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18441" name="Picture 1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1" y="237067"/>
            <a:ext cx="1387475" cy="72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9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914" y="3850218"/>
            <a:ext cx="13747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TextBox 3"/>
          <p:cNvSpPr/>
          <p:nvPr>
            <p:custDataLst>
              <p:tags r:id="rId10"/>
            </p:custDataLst>
          </p:nvPr>
        </p:nvSpPr>
        <p:spPr>
          <a:xfrm>
            <a:off x="7837489" y="800101"/>
            <a:ext cx="682625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163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  <p:bldP spid="1946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23"/>
          <p:cNvSpPr/>
          <p:nvPr>
            <p:custDataLst>
              <p:tags r:id="rId1"/>
            </p:custDataLst>
          </p:nvPr>
        </p:nvSpPr>
        <p:spPr>
          <a:xfrm>
            <a:off x="1716089" y="3509434"/>
            <a:ext cx="5140325" cy="605367"/>
          </a:xfrm>
          <a:prstGeom prst="rect">
            <a:avLst/>
          </a:prstGeom>
          <a:noFill/>
          <a:ln w="9525" cap="flat" cmpd="sng" algn="ctr">
            <a:noFill/>
            <a:prstDash val="sysDash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defTabSz="457200" eaLnBrk="0" hangingPunct="0"/>
            <a:endParaRPr lang="zh-CN" altLang="en-US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0482" name="矩形 24"/>
          <p:cNvSpPr/>
          <p:nvPr>
            <p:custDataLst>
              <p:tags r:id="rId2"/>
            </p:custDataLst>
          </p:nvPr>
        </p:nvSpPr>
        <p:spPr bwMode="auto">
          <a:xfrm>
            <a:off x="1611313" y="5926668"/>
            <a:ext cx="939800" cy="867833"/>
          </a:xfrm>
          <a:prstGeom prst="rect">
            <a:avLst/>
          </a:prstGeom>
          <a:noFill/>
          <a:ln w="9525" cap="flat" cmpd="sng" algn="ctr">
            <a:noFill/>
            <a:prstDash val="sysDash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defTabSz="457200" eaLnBrk="0" hangingPunct="0">
              <a:lnSpc>
                <a:spcPct val="130000"/>
              </a:lnSpc>
              <a:buSzTx/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/>
              </a:rPr>
              <a:t>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460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3676" y="342900"/>
            <a:ext cx="134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例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1】 </a:t>
            </a:r>
            <a:endParaRPr lang="zh-CN" altLang="en-US">
              <a:ea typeface="黑体" pitchFamily="49" charset="-122"/>
            </a:endParaRPr>
          </a:p>
        </p:txBody>
      </p:sp>
      <p:sp>
        <p:nvSpPr>
          <p:cNvPr id="19461" name="Rectangle 7"/>
          <p:cNvSpPr>
            <a:spLocks noRot="1" noChangeAspect="1" noMove="1" noResize="1" noEditPoints="1" noAdjustHandles="1" noChangeArrowheads="1" noTextEdit="1"/>
          </p:cNvSpPr>
          <p:nvPr>
            <p:custDataLst>
              <p:tags r:id="rId4"/>
            </p:custDataLst>
          </p:nvPr>
        </p:nvSpPr>
        <p:spPr bwMode="auto">
          <a:xfrm>
            <a:off x="1250950" y="300568"/>
            <a:ext cx="7346950" cy="3570817"/>
          </a:xfrm>
          <a:prstGeom prst="rect">
            <a:avLst/>
          </a:prstGeom>
          <a:blipFill dpi="0" rotWithShape="1">
            <a:blip r:embed="rId1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zh-CN" altLang="en-US"/>
              <a:t> </a:t>
            </a:r>
          </a:p>
        </p:txBody>
      </p:sp>
      <p:sp>
        <p:nvSpPr>
          <p:cNvPr id="19462" name="矩形 3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3688" y="6070601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en-US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答案</a:t>
            </a:r>
            <a:r>
              <a:rPr lang="en-US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4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63" name="矩形 3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0663" y="3869267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en-US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>
                <a:solidFill>
                  <a:srgbClr val="0000FF"/>
                </a:solidFill>
              </a:rPr>
              <a:t>解析</a:t>
            </a:r>
            <a:r>
              <a:rPr lang="en-US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4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487" name="矩形 4"/>
          <p:cNvSpPr/>
          <p:nvPr>
            <p:custDataLst>
              <p:tags r:id="rId7"/>
            </p:custDataLst>
          </p:nvPr>
        </p:nvSpPr>
        <p:spPr>
          <a:xfrm>
            <a:off x="1470026" y="3850218"/>
            <a:ext cx="6621463" cy="156966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defTabSz="457200"/>
            <a:r>
              <a:rPr lang="zh-CN" altLang="en-US" sz="24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是比热容的计算式，而不是比热容的决定式。</a:t>
            </a:r>
            <a:r>
              <a:rPr lang="zh-CN" altLang="en-US" sz="24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比热容与物质的种类和状态有关，与物体吸热或放热的多少、温度高低及温度改变量、质量大小无关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19465" name="Picture 1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1" y="237067"/>
            <a:ext cx="1387475" cy="72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9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914" y="3850218"/>
            <a:ext cx="13747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Box 3"/>
          <p:cNvSpPr/>
          <p:nvPr>
            <p:custDataLst>
              <p:tags r:id="rId10"/>
            </p:custDataLst>
          </p:nvPr>
        </p:nvSpPr>
        <p:spPr>
          <a:xfrm>
            <a:off x="7837489" y="800101"/>
            <a:ext cx="682625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031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/>
      <p:bldP spid="2049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6"/>
          <p:cNvSpPr/>
          <p:nvPr>
            <p:custDataLst>
              <p:tags r:id="rId1"/>
            </p:custDataLst>
          </p:nvPr>
        </p:nvSpPr>
        <p:spPr>
          <a:xfrm>
            <a:off x="431801" y="4948767"/>
            <a:ext cx="8208963" cy="120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　　同样的日照条件，海水的温度和沙滩不一样。白天，海水凉，沙滩烫脚。傍晚，沙滩凉了下来，海水却还暖暖的，这是为什么呢？</a:t>
            </a:r>
          </a:p>
        </p:txBody>
      </p:sp>
      <p:pic>
        <p:nvPicPr>
          <p:cNvPr id="20483" name="Picture 5" descr="三亚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013" y="1473201"/>
            <a:ext cx="4872037" cy="3376084"/>
          </a:xfrm>
          <a:prstGeom prst="rect">
            <a:avLst/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Text Box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8788" y="1881718"/>
            <a:ext cx="8323262" cy="1421928"/>
          </a:xfrm>
          <a:prstGeom prst="rect">
            <a:avLst/>
          </a:prstGeom>
          <a:solidFill>
            <a:srgbClr val="8399C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49" charset="-122"/>
              </a:rPr>
              <a:t>  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因为海水与沙子受光照的时间完全相同，所以它们吸收的热量相同，但是海水的比热比沙子的比热容大，所以海水升温比沙子慢；没有日照时，海水降温比沙子慢。</a:t>
            </a:r>
          </a:p>
        </p:txBody>
      </p:sp>
      <p:grpSp>
        <p:nvGrpSpPr>
          <p:cNvPr id="20485" name="组合 1"/>
          <p:cNvGrpSpPr>
            <a:grpSpLocks/>
          </p:cNvGrpSpPr>
          <p:nvPr/>
        </p:nvGrpSpPr>
        <p:grpSpPr bwMode="auto">
          <a:xfrm>
            <a:off x="152400" y="281518"/>
            <a:ext cx="5158423" cy="1037167"/>
            <a:chOff x="1340" y="1773"/>
            <a:chExt cx="8123" cy="1224"/>
          </a:xfrm>
        </p:grpSpPr>
        <p:sp>
          <p:nvSpPr>
            <p:cNvPr id="20486" name="AutoShape 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3918" y="2063"/>
              <a:ext cx="5545" cy="695"/>
            </a:xfrm>
            <a:prstGeom prst="roundRect">
              <a:avLst>
                <a:gd name="adj" fmla="val 47681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黑体" pitchFamily="49" charset="-122"/>
              </a:endParaRPr>
            </a:p>
          </p:txBody>
        </p:sp>
        <p:sp>
          <p:nvSpPr>
            <p:cNvPr id="93" name="AutoShape 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1340" y="2063"/>
              <a:ext cx="2710" cy="695"/>
            </a:xfrm>
            <a:prstGeom prst="roundRect">
              <a:avLst>
                <a:gd name="adj" fmla="val 47681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黑体" pitchFamily="49" charset="-122"/>
              </a:endParaRPr>
            </a:p>
          </p:txBody>
        </p:sp>
        <p:sp>
          <p:nvSpPr>
            <p:cNvPr id="21511" name="AutoShape 11"/>
            <p:cNvSpPr/>
            <p:nvPr>
              <p:custDataLst>
                <p:tags r:id="rId6"/>
              </p:custDataLst>
            </p:nvPr>
          </p:nvSpPr>
          <p:spPr>
            <a:xfrm>
              <a:off x="3397" y="1773"/>
              <a:ext cx="1225" cy="1224"/>
            </a:xfrm>
            <a:prstGeom prst="diamond">
              <a:avLst/>
            </a:prstGeom>
            <a:solidFill>
              <a:srgbClr val="FF6600"/>
            </a:solidFill>
            <a:ln w="38100">
              <a:solidFill>
                <a:schemeClr val="bg1"/>
              </a:solidFill>
              <a:miter lim="800000"/>
            </a:ln>
            <a:effectLst>
              <a:outerShdw sy="5000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algn="ctr" eaLnBrk="0" hangingPunct="0"/>
              <a:r>
                <a:rPr lang="en-US" altLang="ko-KR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ea typeface="Gulim" pitchFamily="34" charset="-127"/>
                  <a:sym typeface="Wingdings"/>
                </a:rPr>
                <a:t>3</a:t>
              </a:r>
              <a:endParaRPr lang="en-US" altLang="ko-KR" sz="2800" b="1">
                <a:solidFill>
                  <a:srgbClr val="FFFFFF"/>
                </a:solidFill>
                <a:ea typeface="Gulim" pitchFamily="34" charset="-127"/>
              </a:endParaRPr>
            </a:p>
          </p:txBody>
        </p:sp>
        <p:sp>
          <p:nvSpPr>
            <p:cNvPr id="20489" name="文本框 2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518" y="2028"/>
              <a:ext cx="1866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Adobe 黑体 Std R" pitchFamily="34" charset="-122"/>
                  <a:ea typeface="Adobe 黑体 Std R" pitchFamily="34" charset="-122"/>
                </a:rPr>
                <a:t>知识点</a:t>
              </a:r>
            </a:p>
          </p:txBody>
        </p:sp>
        <p:sp>
          <p:nvSpPr>
            <p:cNvPr id="20490" name="文本框 2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738" y="2028"/>
              <a:ext cx="4491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rgbClr val="FFFF00"/>
                  </a:solidFill>
                  <a:latin typeface="Adobe 黑体 Std R" pitchFamily="34" charset="-122"/>
                  <a:ea typeface="Adobe 黑体 Std R" pitchFamily="34" charset="-122"/>
                </a:rPr>
                <a:t>比热容知识的应用</a:t>
              </a:r>
              <a:endParaRPr lang="en-US" altLang="zh-CN" sz="2600" b="1">
                <a:solidFill>
                  <a:srgbClr val="FFFF00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72866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2150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8" descr="D:\360安全浏览器下载\20071221164915245_2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0" b="5499"/>
          <a:stretch>
            <a:fillRect/>
          </a:stretch>
        </p:blipFill>
        <p:spPr bwMode="auto">
          <a:xfrm>
            <a:off x="554039" y="1337734"/>
            <a:ext cx="2503487" cy="2480733"/>
          </a:xfrm>
          <a:prstGeom prst="rect">
            <a:avLst/>
          </a:prstGeom>
          <a:noFill/>
          <a:ln w="19050" algn="ctr">
            <a:solidFill>
              <a:schemeClr val="tx2"/>
            </a:solidFill>
            <a:miter lim="800000"/>
            <a:headEnd/>
            <a:tailEnd/>
          </a:ln>
          <a:effectLst>
            <a:outerShdw dist="76201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0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62300" y="1032934"/>
            <a:ext cx="546735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400" b="1" u="sng">
                <a:solidFill>
                  <a:srgbClr val="FF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水的比热容大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2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这一特点在人们的日常生活和生产中具有重要的意义。</a:t>
            </a:r>
          </a:p>
        </p:txBody>
      </p:sp>
      <p:sp>
        <p:nvSpPr>
          <p:cNvPr id="22531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0025" y="232833"/>
            <a:ext cx="40084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比热容的应用</a:t>
            </a:r>
          </a:p>
        </p:txBody>
      </p:sp>
      <p:sp>
        <p:nvSpPr>
          <p:cNvPr id="22532" name="Text Box 3"/>
          <p:cNvSpPr/>
          <p:nvPr>
            <p:custDataLst>
              <p:tags r:id="rId4"/>
            </p:custDataLst>
          </p:nvPr>
        </p:nvSpPr>
        <p:spPr>
          <a:xfrm>
            <a:off x="3181351" y="2326218"/>
            <a:ext cx="5667375" cy="23083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讨论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、汽车发动机为何用水来冷却？</a:t>
            </a: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、冬天的散热器（俗称暖气片）为何用热水供暖？</a:t>
            </a:r>
          </a:p>
        </p:txBody>
      </p:sp>
      <p:sp>
        <p:nvSpPr>
          <p:cNvPr id="21510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8201" y="2028958"/>
            <a:ext cx="7675563" cy="1693069"/>
          </a:xfrm>
          <a:prstGeom prst="verticalScroll">
            <a:avLst>
              <a:gd name="adj" fmla="val 12500"/>
            </a:avLst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        水的比热容大</a:t>
            </a:r>
            <a:r>
              <a:rPr lang="zh-CN" altLang="en-US" sz="2800" b="1">
                <a:latin typeface="Times New Roman" pitchFamily="18" charset="0"/>
                <a:ea typeface="楷体" pitchFamily="49" charset="-122"/>
              </a:rPr>
              <a:t>，在质量一定的条件下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水升高相同温度时，吸热多，</a:t>
            </a:r>
            <a:r>
              <a:rPr lang="zh-CN" altLang="en-US" sz="2800" b="1">
                <a:latin typeface="Times New Roman" pitchFamily="18" charset="0"/>
                <a:ea typeface="楷体" pitchFamily="49" charset="-122"/>
              </a:rPr>
              <a:t>用水作冷却剂效果好。</a:t>
            </a:r>
          </a:p>
        </p:txBody>
      </p:sp>
      <p:sp>
        <p:nvSpPr>
          <p:cNvPr id="21511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65188" y="4425024"/>
            <a:ext cx="7696200" cy="1693069"/>
          </a:xfrm>
          <a:prstGeom prst="verticalScroll">
            <a:avLst>
              <a:gd name="adj" fmla="val 12500"/>
            </a:avLst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        水的比热容大</a:t>
            </a:r>
            <a:r>
              <a:rPr lang="zh-CN" altLang="en-US" sz="2800" b="1">
                <a:latin typeface="Times New Roman" pitchFamily="18" charset="0"/>
                <a:ea typeface="楷体" pitchFamily="49" charset="-122"/>
              </a:rPr>
              <a:t>，在质量一定的条件下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水降低相同温度时</a:t>
            </a:r>
            <a:r>
              <a:rPr lang="zh-CN" altLang="en-US" sz="2800" b="1">
                <a:latin typeface="Times New Roman" pitchFamily="18" charset="0"/>
                <a:ea typeface="楷体" pitchFamily="49" charset="-122"/>
              </a:rPr>
              <a:t>，</a:t>
            </a:r>
            <a:r>
              <a:rPr lang="en-US" altLang="zh-CN" sz="2800" b="1">
                <a:solidFill>
                  <a:schemeClr val="tx2"/>
                </a:solidFill>
                <a:latin typeface="Times New Roman" pitchFamily="18" charset="0"/>
                <a:ea typeface="楷体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放出的热量多，</a:t>
            </a:r>
            <a:r>
              <a:rPr lang="zh-CN" altLang="en-US" sz="2800" b="1">
                <a:latin typeface="Times New Roman" pitchFamily="18" charset="0"/>
                <a:ea typeface="楷体" pitchFamily="49" charset="-122"/>
              </a:rPr>
              <a:t>用热水取暖效果好。</a:t>
            </a:r>
          </a:p>
        </p:txBody>
      </p:sp>
    </p:spTree>
    <p:extLst>
      <p:ext uri="{BB962C8B-B14F-4D97-AF65-F5344CB8AC3E}">
        <p14:creationId xmlns:p14="http://schemas.microsoft.com/office/powerpoint/2010/main" val="2014095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1510" grpId="0" animBg="1"/>
      <p:bldP spid="215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0050" y="3901018"/>
            <a:ext cx="832485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0">
            <a:spAutoFit/>
          </a:bodyPr>
          <a:lstStyle/>
          <a:p>
            <a:pPr eaLnBrk="0" hangingPunct="0">
              <a:spcBef>
                <a:spcPct val="60000"/>
              </a:spcBef>
              <a:buClr>
                <a:schemeClr val="tx1"/>
              </a:buClr>
            </a:pPr>
            <a:r>
              <a:rPr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49" charset="-122"/>
              </a:rPr>
              <a:t>为什么同一纬度的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海滨城市</a:t>
            </a:r>
            <a:r>
              <a:rPr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49" charset="-122"/>
              </a:rPr>
              <a:t>和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沙漠地区</a:t>
            </a:r>
            <a:r>
              <a:rPr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49" charset="-122"/>
              </a:rPr>
              <a:t>的气温变化会如此大</a:t>
            </a:r>
            <a:r>
              <a:rPr lang="en-US" altLang="zh-CN" sz="2400" b="1">
                <a:solidFill>
                  <a:schemeClr val="tx2"/>
                </a:solidFill>
                <a:latin typeface="Times New Roman" pitchFamily="18" charset="0"/>
                <a:ea typeface="黑体" pitchFamily="49" charset="-122"/>
              </a:rPr>
              <a:t>?</a:t>
            </a:r>
          </a:p>
        </p:txBody>
      </p:sp>
      <p:sp>
        <p:nvSpPr>
          <p:cNvPr id="23554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475" y="4415367"/>
            <a:ext cx="84677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由于海水的比热容大，沙石比热容小，海水与</a:t>
            </a:r>
            <a:r>
              <a:rPr lang="zh-CN" altLang="en-US" sz="2400" b="1">
                <a:ea typeface="黑体" pitchFamily="49" charset="-122"/>
              </a:rPr>
              <a:t>沙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石比较，吸收或放出同样的热量，升高或降低的温度较小，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白天在受太阳照射条件相同时，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海水的温度变化要小些，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沿海地区比内陆地区温升慢，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夜晚放热，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沿海地区温度降低也少。</a:t>
            </a:r>
          </a:p>
        </p:txBody>
      </p:sp>
      <p:pic>
        <p:nvPicPr>
          <p:cNvPr id="22532" name="Picture 2" descr="无标题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0"/>
          <a:stretch>
            <a:fillRect/>
          </a:stretch>
        </p:blipFill>
        <p:spPr bwMode="auto">
          <a:xfrm>
            <a:off x="1169988" y="872067"/>
            <a:ext cx="3128962" cy="290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3" descr="沙漠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clrChange>
              <a:clrFrom>
                <a:srgbClr val="000100"/>
              </a:clrFrom>
              <a:clrTo>
                <a:srgbClr val="000100">
                  <a:alpha val="0"/>
                </a:srgbClr>
              </a:clrTo>
            </a:clrChange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t="2834" r="2373" b="3194"/>
          <a:stretch>
            <a:fillRect/>
          </a:stretch>
        </p:blipFill>
        <p:spPr bwMode="auto">
          <a:xfrm>
            <a:off x="4573589" y="863601"/>
            <a:ext cx="3438525" cy="291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33500" y="3158067"/>
            <a:ext cx="29654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" pitchFamily="49" charset="-122"/>
              </a:rPr>
              <a:t>海滨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24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℃－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28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℃</a:t>
            </a:r>
          </a:p>
        </p:txBody>
      </p:sp>
      <p:sp>
        <p:nvSpPr>
          <p:cNvPr id="23558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48213" y="3183467"/>
            <a:ext cx="2500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Times New Roman" pitchFamily="18" charset="0"/>
                <a:ea typeface="楷体" pitchFamily="49" charset="-122"/>
              </a:rPr>
              <a:t>沙漠</a:t>
            </a:r>
            <a:r>
              <a:rPr lang="en-US" altLang="zh-CN" sz="2400" b="1">
                <a:solidFill>
                  <a:schemeClr val="bg1"/>
                </a:solidFill>
                <a:latin typeface="Times New Roman" pitchFamily="18" charset="0"/>
                <a:ea typeface="楷体" pitchFamily="49" charset="-122"/>
              </a:rPr>
              <a:t>5</a:t>
            </a:r>
            <a:r>
              <a:rPr lang="zh-CN" altLang="en-US" sz="2400" b="1">
                <a:solidFill>
                  <a:schemeClr val="bg1"/>
                </a:solidFill>
                <a:latin typeface="Times New Roman" pitchFamily="18" charset="0"/>
                <a:ea typeface="楷体" pitchFamily="49" charset="-122"/>
              </a:rPr>
              <a:t>℃－</a:t>
            </a:r>
            <a:r>
              <a:rPr lang="en-US" altLang="zh-CN" sz="2400" b="1">
                <a:solidFill>
                  <a:schemeClr val="bg1"/>
                </a:solidFill>
                <a:latin typeface="Times New Roman" pitchFamily="18" charset="0"/>
                <a:ea typeface="楷体" pitchFamily="49" charset="-122"/>
              </a:rPr>
              <a:t>38</a:t>
            </a:r>
            <a:r>
              <a:rPr lang="zh-CN" altLang="en-US" sz="2400" b="1">
                <a:solidFill>
                  <a:schemeClr val="bg1"/>
                </a:solidFill>
                <a:latin typeface="Times New Roman" pitchFamily="18" charset="0"/>
                <a:ea typeface="楷体" pitchFamily="49" charset="-122"/>
              </a:rPr>
              <a:t>℃</a:t>
            </a:r>
          </a:p>
        </p:txBody>
      </p:sp>
    </p:spTree>
    <p:extLst>
      <p:ext uri="{BB962C8B-B14F-4D97-AF65-F5344CB8AC3E}">
        <p14:creationId xmlns:p14="http://schemas.microsoft.com/office/powerpoint/2010/main" val="60545815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7100" y="2012951"/>
            <a:ext cx="70913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    下面播放中央电视台一天的天气预报的录像片段，注意观察我国各省内城市最高气温和最低气温，看看能不能从中发现什么规律。</a:t>
            </a:r>
          </a:p>
        </p:txBody>
      </p:sp>
      <p:pic>
        <p:nvPicPr>
          <p:cNvPr id="5123" name="图片 33" descr="wenhao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280989" y="1272118"/>
            <a:ext cx="1292225" cy="179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组合 1"/>
          <p:cNvGrpSpPr>
            <a:grpSpLocks/>
          </p:cNvGrpSpPr>
          <p:nvPr/>
        </p:nvGrpSpPr>
        <p:grpSpPr bwMode="auto">
          <a:xfrm>
            <a:off x="161926" y="241300"/>
            <a:ext cx="5516563" cy="696384"/>
            <a:chOff x="255" y="285"/>
            <a:chExt cx="8687" cy="822"/>
          </a:xfrm>
        </p:grpSpPr>
        <p:sp>
          <p:nvSpPr>
            <p:cNvPr id="6148" name="Shape 108"/>
            <p:cNvSpPr/>
            <p:nvPr>
              <p:custDataLst>
                <p:tags r:id="rId3"/>
              </p:custDataLst>
            </p:nvPr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zh-CN">
                <a:solidFill>
                  <a:srgbClr val="000000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5126" name="Shape 11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5" y="285"/>
              <a:ext cx="1275" cy="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algn="ctr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45719" rIns="45719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FFFF"/>
                  </a:solidFill>
                  <a:latin typeface="Helvetica"/>
                  <a:ea typeface="方正舒体" pitchFamily="2" charset="-122"/>
                  <a:sym typeface="微软雅黑" charset="-122"/>
                </a:rPr>
                <a:t>1</a:t>
              </a:r>
              <a:endParaRPr lang="zh-CN" sz="2800">
                <a:solidFill>
                  <a:srgbClr val="FFFFFF"/>
                </a:solidFill>
                <a:latin typeface="Helvetica"/>
                <a:ea typeface="方正舒体" pitchFamily="2" charset="-122"/>
                <a:sym typeface="微软雅黑" charset="-122"/>
              </a:endParaRPr>
            </a:p>
          </p:txBody>
        </p:sp>
        <p:sp>
          <p:nvSpPr>
            <p:cNvPr id="6150" name="文本框 1"/>
            <p:cNvSpPr txBox="1"/>
            <p:nvPr>
              <p:custDataLst>
                <p:tags r:id="rId5"/>
              </p:custDataLst>
            </p:nvPr>
          </p:nvSpPr>
          <p:spPr>
            <a:xfrm>
              <a:off x="1795" y="367"/>
              <a:ext cx="1761" cy="47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wrap="none" lIns="45719" tIns="45719" rIns="45719" bIns="45719">
              <a:spAutoFit/>
            </a:bodyPr>
            <a:lstStyle/>
            <a:p>
              <a:pPr latinLnBrk="1" hangingPunct="0"/>
              <a:r>
                <a:rPr lang="zh-CN" altLang="en-US" sz="2000" b="1">
                  <a:solidFill>
                    <a:srgbClr val="000000"/>
                  </a:solidFill>
                  <a:latin typeface="微软雅黑" charset="-122"/>
                  <a:ea typeface="微软雅黑" charset="-122"/>
                  <a:sym typeface="Arial" charset="0"/>
                </a:rPr>
                <a:t>情景导入</a:t>
              </a:r>
            </a:p>
          </p:txBody>
        </p:sp>
        <p:sp>
          <p:nvSpPr>
            <p:cNvPr id="5128" name="直接连接符 22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1590" y="1010"/>
              <a:ext cx="7352" cy="0"/>
            </a:xfrm>
            <a:prstGeom prst="line">
              <a:avLst/>
            </a:prstGeom>
            <a:noFill/>
            <a:ln w="28575" cap="flat" algn="ctr">
              <a:solidFill>
                <a:srgbClr val="007E27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10800000" algn="r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44261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1438" y="5647267"/>
            <a:ext cx="82089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不考虑经济成本，谈一谈暖气用水好，还是用油好？</a:t>
            </a:r>
          </a:p>
        </p:txBody>
      </p:sp>
      <p:pic>
        <p:nvPicPr>
          <p:cNvPr id="23555" name="Picture 2" descr="暖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39" y="1447801"/>
            <a:ext cx="5380037" cy="400261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8901" y="503768"/>
            <a:ext cx="5762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黑体" pitchFamily="49" charset="-122"/>
              </a:rPr>
              <a:t>例</a:t>
            </a:r>
            <a:r>
              <a:rPr lang="en-US" altLang="zh-CN" sz="2400" b="1">
                <a:ea typeface="黑体" pitchFamily="49" charset="-122"/>
              </a:rPr>
              <a:t>1.</a:t>
            </a:r>
            <a:r>
              <a:rPr lang="zh-CN" altLang="en-US" sz="2400" b="1">
                <a:ea typeface="黑体" pitchFamily="49" charset="-122"/>
              </a:rPr>
              <a:t>利用比热容的知识解释一些现象</a:t>
            </a:r>
          </a:p>
        </p:txBody>
      </p:sp>
    </p:spTree>
    <p:extLst>
      <p:ext uri="{BB962C8B-B14F-4D97-AF65-F5344CB8AC3E}">
        <p14:creationId xmlns:p14="http://schemas.microsoft.com/office/powerpoint/2010/main" val="275253036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/>
          <p:nvPr>
            <p:custDataLst>
              <p:tags r:id="rId1"/>
            </p:custDataLst>
          </p:nvPr>
        </p:nvSpPr>
        <p:spPr>
          <a:xfrm>
            <a:off x="450851" y="5171018"/>
            <a:ext cx="4500563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宋体" charset="-122"/>
              </a:rPr>
              <a:t>　　想想这是为什么呢？</a:t>
            </a:r>
          </a:p>
        </p:txBody>
      </p:sp>
      <p:sp>
        <p:nvSpPr>
          <p:cNvPr id="24579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0376" y="1899781"/>
            <a:ext cx="4987925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　　吐鲁番夏天最高温度大多在四十多摄氏度，居中国之首，而火焰山又是吐鲁番最热的地方，其表面温度最高曾达到八十多摄氏度。但一到晚上气温一下子就降到二十多摄氏度，空调都不用开 。 </a:t>
            </a:r>
          </a:p>
        </p:txBody>
      </p:sp>
      <p:grpSp>
        <p:nvGrpSpPr>
          <p:cNvPr id="24580" name="Group 7"/>
          <p:cNvGrpSpPr>
            <a:grpSpLocks/>
          </p:cNvGrpSpPr>
          <p:nvPr/>
        </p:nvGrpSpPr>
        <p:grpSpPr bwMode="auto">
          <a:xfrm>
            <a:off x="6092826" y="728134"/>
            <a:ext cx="2295525" cy="5174876"/>
            <a:chOff x="48" y="80"/>
            <a:chExt cx="2148" cy="3488"/>
          </a:xfrm>
        </p:grpSpPr>
        <p:pic>
          <p:nvPicPr>
            <p:cNvPr id="24581" name="Picture 8" descr="最大的立体造型温度计落户火焰山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80"/>
              <a:ext cx="2005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2" name="Rectangle 9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2" y="3319"/>
              <a:ext cx="197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b="1">
                  <a:solidFill>
                    <a:schemeClr val="tx2"/>
                  </a:solidFill>
                  <a:latin typeface="宋体" charset="-122"/>
                </a:rPr>
                <a:t>火焰山的温度计</a:t>
              </a:r>
            </a:p>
          </p:txBody>
        </p:sp>
      </p:grpSp>
      <p:sp>
        <p:nvSpPr>
          <p:cNvPr id="24583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1800" y="520701"/>
            <a:ext cx="6042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例</a:t>
            </a:r>
            <a:r>
              <a:rPr lang="en-US" altLang="zh-CN" sz="2400" b="1">
                <a:latin typeface="宋体" charset="-122"/>
              </a:rPr>
              <a:t>2.</a:t>
            </a:r>
            <a:r>
              <a:rPr lang="zh-CN" altLang="en-US" sz="2400" b="1">
                <a:latin typeface="宋体" charset="-122"/>
              </a:rPr>
              <a:t>利用比热容的知识解释一些现象</a:t>
            </a:r>
          </a:p>
        </p:txBody>
      </p:sp>
    </p:spTree>
    <p:extLst>
      <p:ext uri="{BB962C8B-B14F-4D97-AF65-F5344CB8AC3E}">
        <p14:creationId xmlns:p14="http://schemas.microsoft.com/office/powerpoint/2010/main" val="13485998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1625" y="631762"/>
            <a:ext cx="840263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例</a:t>
            </a:r>
            <a:r>
              <a:rPr lang="en-US" altLang="zh-CN" sz="2400" b="1">
                <a:latin typeface="宋体" charset="-122"/>
              </a:rPr>
              <a:t>3.</a:t>
            </a:r>
            <a:r>
              <a:rPr lang="zh-CN" altLang="en-US" sz="2400" b="1">
                <a:latin typeface="宋体" charset="-122"/>
              </a:rPr>
              <a:t>昆明，又名春城，是云南省的首府。昆明的周边，现在滇池南北长约</a:t>
            </a:r>
            <a:r>
              <a:rPr lang="en-US" altLang="zh-CN" sz="2400" b="1">
                <a:latin typeface="宋体" charset="-122"/>
              </a:rPr>
              <a:t>40</a:t>
            </a:r>
            <a:r>
              <a:rPr lang="zh-CN" altLang="en-US" sz="2400" b="1">
                <a:latin typeface="宋体" charset="-122"/>
              </a:rPr>
              <a:t>千米，东西宽约</a:t>
            </a:r>
            <a:r>
              <a:rPr lang="en-US" altLang="zh-CN" sz="2400" b="1">
                <a:latin typeface="宋体" charset="-122"/>
              </a:rPr>
              <a:t>8</a:t>
            </a:r>
            <a:r>
              <a:rPr lang="zh-CN" altLang="en-US" sz="2400" b="1">
                <a:latin typeface="宋体" charset="-122"/>
              </a:rPr>
              <a:t>千米，总面积</a:t>
            </a:r>
            <a:r>
              <a:rPr lang="en-US" altLang="zh-CN" sz="2400" b="1">
                <a:latin typeface="宋体" charset="-122"/>
              </a:rPr>
              <a:t>300</a:t>
            </a:r>
            <a:r>
              <a:rPr lang="zh-CN" altLang="en-US" sz="2400" b="1">
                <a:latin typeface="宋体" charset="-122"/>
              </a:rPr>
              <a:t>平方千米，湖岸线长</a:t>
            </a:r>
            <a:r>
              <a:rPr lang="en-US" altLang="zh-CN" sz="2400" b="1">
                <a:latin typeface="宋体" charset="-122"/>
              </a:rPr>
              <a:t>163.2</a:t>
            </a:r>
            <a:r>
              <a:rPr lang="zh-CN" altLang="en-US" sz="2400" b="1">
                <a:latin typeface="宋体" charset="-122"/>
              </a:rPr>
              <a:t>千米，最大水深</a:t>
            </a:r>
            <a:r>
              <a:rPr lang="en-US" altLang="zh-CN" sz="2400" b="1">
                <a:latin typeface="宋体" charset="-122"/>
              </a:rPr>
              <a:t>10.4</a:t>
            </a:r>
            <a:r>
              <a:rPr lang="zh-CN" altLang="en-US" sz="2400" b="1">
                <a:latin typeface="宋体" charset="-122"/>
              </a:rPr>
              <a:t>米，平均水深</a:t>
            </a:r>
            <a:r>
              <a:rPr lang="en-US" altLang="zh-CN" sz="2400" b="1">
                <a:latin typeface="宋体" charset="-122"/>
              </a:rPr>
              <a:t>4.4</a:t>
            </a:r>
            <a:r>
              <a:rPr lang="zh-CN" altLang="en-US" sz="2400" b="1">
                <a:latin typeface="宋体" charset="-122"/>
              </a:rPr>
              <a:t>米。那里的气候宜人，四季如春，这与滇池密切相关。</a:t>
            </a:r>
            <a:r>
              <a:rPr lang="zh-CN" altLang="en-US" sz="2400" b="1">
                <a:solidFill>
                  <a:srgbClr val="0066CC"/>
                </a:solidFill>
                <a:latin typeface="宋体" charset="-122"/>
              </a:rPr>
              <a:t>你知道其中的缘故吗？</a:t>
            </a:r>
          </a:p>
        </p:txBody>
      </p:sp>
      <p:grpSp>
        <p:nvGrpSpPr>
          <p:cNvPr id="25603" name="Group 6"/>
          <p:cNvGrpSpPr>
            <a:grpSpLocks noChangeAspect="1"/>
          </p:cNvGrpSpPr>
          <p:nvPr/>
        </p:nvGrpSpPr>
        <p:grpSpPr bwMode="auto">
          <a:xfrm>
            <a:off x="1268414" y="3308351"/>
            <a:ext cx="6492875" cy="2694516"/>
            <a:chOff x="-88" y="0"/>
            <a:chExt cx="5395" cy="1679"/>
          </a:xfrm>
        </p:grpSpPr>
        <p:pic>
          <p:nvPicPr>
            <p:cNvPr id="25604" name="Picture 7" descr="昆明1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8" y="0"/>
              <a:ext cx="2536" cy="1656"/>
            </a:xfrm>
            <a:prstGeom prst="rect">
              <a:avLst/>
            </a:prstGeom>
            <a:noFill/>
            <a:ln w="190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05" name="Picture 8" descr="昆明2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7" y="0"/>
              <a:ext cx="2540" cy="1679"/>
            </a:xfrm>
            <a:prstGeom prst="rect">
              <a:avLst/>
            </a:prstGeom>
            <a:noFill/>
            <a:ln w="190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295603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5"/>
          <p:cNvSpPr/>
          <p:nvPr>
            <p:custDataLst>
              <p:tags r:id="rId1"/>
            </p:custDataLst>
          </p:nvPr>
        </p:nvSpPr>
        <p:spPr>
          <a:xfrm>
            <a:off x="219075" y="638005"/>
            <a:ext cx="8178800" cy="18651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例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4.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谈起夏日海风，你可知道，在沿海地区陆地表面的气温比海面的气温昼夜变化显著，白天和夜晚的风向往往是不同的，你知道白天风是从哪里吹向哪里？夜晚呢？</a:t>
            </a:r>
          </a:p>
          <a:p>
            <a:pPr algn="just"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为什么？</a:t>
            </a:r>
          </a:p>
        </p:txBody>
      </p:sp>
      <p:pic>
        <p:nvPicPr>
          <p:cNvPr id="26627" name="Picture 6" descr="吹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39" y="2603500"/>
            <a:ext cx="2941637" cy="352213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55065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charRg st="7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charRg st="74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/>
          <p:nvPr>
            <p:custDataLst>
              <p:tags r:id="rId1"/>
            </p:custDataLst>
          </p:nvPr>
        </p:nvSpPr>
        <p:spPr>
          <a:xfrm>
            <a:off x="428625" y="514350"/>
            <a:ext cx="8351838" cy="120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例</a:t>
            </a:r>
            <a:r>
              <a:rPr lang="en-US" altLang="zh-CN" sz="2400" b="1">
                <a:latin typeface="宋体" charset="-122"/>
              </a:rPr>
              <a:t>5.</a:t>
            </a:r>
            <a:r>
              <a:rPr lang="zh-CN" altLang="en-US" sz="2400" b="1">
                <a:latin typeface="宋体" charset="-122"/>
              </a:rPr>
              <a:t>钢筋水泥都市，给我们的生活带来方便的同时，也给我们带来诸多不便，比如，炎炎夏季，都市气温往往比郊外要高</a:t>
            </a:r>
            <a:r>
              <a:rPr lang="en-US" altLang="zh-CN" sz="2400" b="1">
                <a:latin typeface="宋体" charset="-122"/>
              </a:rPr>
              <a:t>3 </a:t>
            </a:r>
            <a:r>
              <a:rPr lang="zh-CN" altLang="en-US" sz="2400" b="1">
                <a:latin typeface="宋体" charset="-122"/>
              </a:rPr>
              <a:t>℃</a:t>
            </a:r>
            <a:r>
              <a:rPr lang="en-US" altLang="zh-CN" sz="2400" b="1">
                <a:latin typeface="宋体" charset="-122"/>
              </a:rPr>
              <a:t> </a:t>
            </a:r>
            <a:r>
              <a:rPr lang="zh-CN" altLang="en-US" sz="2400" b="1">
                <a:latin typeface="宋体" charset="-122"/>
              </a:rPr>
              <a:t>～ </a:t>
            </a:r>
            <a:r>
              <a:rPr lang="en-US" altLang="zh-CN" sz="2400" b="1">
                <a:latin typeface="宋体" charset="-122"/>
              </a:rPr>
              <a:t>5 </a:t>
            </a:r>
            <a:r>
              <a:rPr lang="zh-CN" altLang="en-US" sz="2400" b="1">
                <a:latin typeface="宋体" charset="-122"/>
              </a:rPr>
              <a:t>℃，这就是热岛效应，应该如何应对呢？ </a:t>
            </a:r>
          </a:p>
        </p:txBody>
      </p:sp>
      <p:pic>
        <p:nvPicPr>
          <p:cNvPr id="27651" name="Picture 2" descr="水泥建筑群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2292351"/>
            <a:ext cx="3035300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3" descr="柏油马路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688" y="2355852"/>
            <a:ext cx="3063875" cy="272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3" name="Group 16"/>
          <p:cNvGrpSpPr>
            <a:grpSpLocks/>
          </p:cNvGrpSpPr>
          <p:nvPr/>
        </p:nvGrpSpPr>
        <p:grpSpPr bwMode="auto">
          <a:xfrm>
            <a:off x="755650" y="2266950"/>
            <a:ext cx="3263900" cy="3507751"/>
            <a:chOff x="214" y="2137"/>
            <a:chExt cx="2562" cy="2065"/>
          </a:xfrm>
        </p:grpSpPr>
        <p:pic>
          <p:nvPicPr>
            <p:cNvPr id="27654" name="Picture 9" descr="热7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" y="2137"/>
              <a:ext cx="2404" cy="1689"/>
            </a:xfrm>
            <a:prstGeom prst="rect">
              <a:avLst/>
            </a:prstGeom>
            <a:noFill/>
            <a:ln w="9525" algn="ctr">
              <a:solidFill>
                <a:srgbClr val="0066CC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655" name="Rectangle 1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4" y="3966"/>
              <a:ext cx="2562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000" b="1">
                  <a:solidFill>
                    <a:schemeClr val="tx2"/>
                  </a:solidFill>
                  <a:latin typeface="宋体" charset="-122"/>
                </a:rPr>
                <a:t>种草种树，增加水蒸气蒸腾</a:t>
              </a:r>
            </a:p>
          </p:txBody>
        </p:sp>
      </p:grpSp>
      <p:grpSp>
        <p:nvGrpSpPr>
          <p:cNvPr id="27656" name="Group 17"/>
          <p:cNvGrpSpPr>
            <a:grpSpLocks/>
          </p:cNvGrpSpPr>
          <p:nvPr/>
        </p:nvGrpSpPr>
        <p:grpSpPr bwMode="auto">
          <a:xfrm>
            <a:off x="4846639" y="2233084"/>
            <a:ext cx="3424237" cy="3677108"/>
            <a:chOff x="3084" y="2137"/>
            <a:chExt cx="2457" cy="2164"/>
          </a:xfrm>
        </p:grpSpPr>
        <p:pic>
          <p:nvPicPr>
            <p:cNvPr id="27657" name="Picture 1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" y="2137"/>
              <a:ext cx="2404" cy="1690"/>
            </a:xfrm>
            <a:prstGeom prst="rect">
              <a:avLst/>
            </a:prstGeom>
            <a:noFill/>
            <a:ln w="9525" algn="ctr">
              <a:solidFill>
                <a:srgbClr val="0066CC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658" name="Rectangle 1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115" y="3884"/>
              <a:ext cx="2426" cy="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000" b="1">
                  <a:solidFill>
                    <a:schemeClr val="tx2"/>
                  </a:solidFill>
                  <a:latin typeface="宋体" charset="-122"/>
                </a:rPr>
                <a:t>修建人工湖，利用水的吸热本领强，来调节气温。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9948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 descr="E:\R九物上\人九物导学案（新）\WF01.tif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00" y="2747434"/>
            <a:ext cx="3386138" cy="227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9075" y="529168"/>
            <a:ext cx="871855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宋体" charset="-122"/>
              </a:rPr>
              <a:t>例</a:t>
            </a:r>
            <a:r>
              <a:rPr lang="en-US" altLang="zh-CN" sz="2400" b="1">
                <a:latin typeface="宋体" charset="-122"/>
              </a:rPr>
              <a:t>6.</a:t>
            </a:r>
            <a:r>
              <a:rPr lang="zh-CN" altLang="en-US" sz="2400" b="1">
                <a:latin typeface="宋体" charset="-122"/>
              </a:rPr>
              <a:t>如图是其中一个实验小组画出的冰熔化时温度随时间变化的图象，请你利用图象分析说明冰的比热容小于水的比热容（假定每分钟受热物质吸收热量相等）</a:t>
            </a:r>
          </a:p>
        </p:txBody>
      </p:sp>
      <p:sp>
        <p:nvSpPr>
          <p:cNvPr id="28676" name="右大括号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6200000">
            <a:off x="6043877" y="3541449"/>
            <a:ext cx="302684" cy="357188"/>
          </a:xfrm>
          <a:prstGeom prst="rightBrace">
            <a:avLst>
              <a:gd name="adj1" fmla="val 8282"/>
              <a:gd name="adj2" fmla="val 50000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宋体" charset="-122"/>
            </a:endParaRPr>
          </a:p>
        </p:txBody>
      </p:sp>
      <p:sp>
        <p:nvSpPr>
          <p:cNvPr id="28677" name="右大括号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7490355" y="4294717"/>
            <a:ext cx="300567" cy="355600"/>
          </a:xfrm>
          <a:prstGeom prst="rightBrace">
            <a:avLst>
              <a:gd name="adj1" fmla="val 8326"/>
              <a:gd name="adj2" fmla="val 50000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55580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5450" y="886884"/>
            <a:ext cx="8293100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答案：因为质量是物质本身的一种属性，与状态无关，所以冰化水后质量不变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  由图象可知，加热相同的时间（第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分钟和第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5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分钟）内两者吸收的热量相等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  因为相同质量的不同物质吸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收相同的热量时，温度变化小的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物质比热容大，所以水温度的变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化小，比热容大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</p:txBody>
      </p:sp>
      <p:pic>
        <p:nvPicPr>
          <p:cNvPr id="29699" name="Picture 8" descr="E:\R九物上\人九物导学案（新）\WF01.tif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39" y="2882900"/>
            <a:ext cx="3386137" cy="227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右大括号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6200000">
            <a:off x="6026415" y="3676916"/>
            <a:ext cx="302684" cy="357187"/>
          </a:xfrm>
          <a:prstGeom prst="rightBrace">
            <a:avLst>
              <a:gd name="adj1" fmla="val 8282"/>
              <a:gd name="adj2" fmla="val 50000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ea typeface="黑体" pitchFamily="49" charset="-122"/>
            </a:endParaRPr>
          </a:p>
        </p:txBody>
      </p:sp>
      <p:sp>
        <p:nvSpPr>
          <p:cNvPr id="29701" name="右大括号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7472892" y="4430184"/>
            <a:ext cx="300567" cy="355600"/>
          </a:xfrm>
          <a:prstGeom prst="rightBrace">
            <a:avLst>
              <a:gd name="adj1" fmla="val 8326"/>
              <a:gd name="adj2" fmla="val 50000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0987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76638" y="353485"/>
            <a:ext cx="11817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008000"/>
                </a:solidFill>
                <a:latin typeface="Adobe 黑体 Std R" pitchFamily="34" charset="-122"/>
                <a:ea typeface="Adobe 黑体 Std R" pitchFamily="34" charset="-122"/>
              </a:rPr>
              <a:t>总  结</a:t>
            </a:r>
          </a:p>
        </p:txBody>
      </p:sp>
      <p:graphicFrame>
        <p:nvGraphicFramePr>
          <p:cNvPr id="30723" name="表格 24"/>
          <p:cNvGraphicFramePr>
            <a:graphicFrameLocks noGrp="1"/>
          </p:cNvGraphicFramePr>
          <p:nvPr/>
        </p:nvGraphicFramePr>
        <p:xfrm>
          <a:off x="577850" y="1921934"/>
          <a:ext cx="8172450" cy="4246033"/>
        </p:xfrm>
        <a:graphic>
          <a:graphicData uri="http://schemas.openxmlformats.org/drawingml/2006/table">
            <a:tbl>
              <a:tblPr/>
              <a:tblGrid>
                <a:gridCol w="1327150"/>
                <a:gridCol w="6845300"/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应用</a:t>
                      </a: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68581" marR="685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分析</a:t>
                      </a: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68581" marR="685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151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致冷</a:t>
                      </a: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68581" marR="685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根据公式</a:t>
                      </a:r>
                      <a:r>
                        <a:rPr kumimoji="0" lang="en-US" altLang="zh-CN" sz="2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Q</a:t>
                      </a: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＝</a:t>
                      </a:r>
                      <a:r>
                        <a:rPr kumimoji="0" lang="en-US" altLang="zh-CN" sz="2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cm</a:t>
                      </a:r>
                      <a:r>
                        <a:rPr kumimoji="0" lang="en-US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Δ</a:t>
                      </a:r>
                      <a:r>
                        <a:rPr kumimoji="0" lang="en-US" altLang="zh-CN" sz="2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t</a:t>
                      </a: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可知：相同质量的水和其他液体相比，升高相同的温度，水吸收的热量多，降温效果好</a:t>
                      </a:r>
                    </a:p>
                  </a:txBody>
                  <a:tcPr marL="68581" marR="685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1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散热</a:t>
                      </a: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68581" marR="685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根据公式</a:t>
                      </a:r>
                      <a:r>
                        <a:rPr kumimoji="0" lang="en-US" altLang="zh-CN" sz="2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Q</a:t>
                      </a: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＝</a:t>
                      </a:r>
                      <a:r>
                        <a:rPr kumimoji="0" lang="en-US" altLang="zh-CN" sz="2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cm</a:t>
                      </a:r>
                      <a:r>
                        <a:rPr kumimoji="0" lang="en-US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Δ</a:t>
                      </a:r>
                      <a:r>
                        <a:rPr kumimoji="0" lang="en-US" altLang="zh-CN" sz="2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t</a:t>
                      </a: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可知：相同质量的水和其他液体相比，降低相同的温度，水放出的热量多，取暖效果好</a:t>
                      </a:r>
                    </a:p>
                  </a:txBody>
                  <a:tcPr marL="68581" marR="685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6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调节气温</a:t>
                      </a:r>
                      <a:endParaRPr kumimoji="0" lang="zh-CN" altLang="zh-CN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68581" marR="685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沿海地区的温度变化比内陆地区小，原因：根据公式Δ</a:t>
                      </a:r>
                      <a:r>
                        <a:rPr kumimoji="0" lang="en-US" altLang="zh-CN" sz="2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t</a:t>
                      </a: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＝</a:t>
                      </a:r>
                      <a:r>
                        <a:rPr kumimoji="0" lang="en-US" altLang="zh-CN" sz="2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Q</a:t>
                      </a:r>
                      <a:r>
                        <a:rPr kumimoji="0" lang="en-US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/</a:t>
                      </a:r>
                      <a:r>
                        <a:rPr kumimoji="0" lang="en-US" altLang="zh-CN" sz="2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cm</a:t>
                      </a:r>
                      <a:r>
                        <a:rPr kumimoji="0" lang="zh-CN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可知：相同质量的水和沙石相比，吸收相同的热量，水升高的温度小，所以沿海地区的温度变化小</a:t>
                      </a:r>
                    </a:p>
                  </a:txBody>
                  <a:tcPr marL="68581" marR="685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40" name="TextBox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8788" y="1155701"/>
            <a:ext cx="633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>
                <a:ea typeface="黑体" pitchFamily="49" charset="-122"/>
              </a:rPr>
              <a:t>运用</a:t>
            </a:r>
            <a:r>
              <a:rPr lang="zh-CN" altLang="zh-CN" sz="2400" b="1">
                <a:solidFill>
                  <a:srgbClr val="0000FF"/>
                </a:solidFill>
                <a:ea typeface="黑体" pitchFamily="49" charset="-122"/>
              </a:rPr>
              <a:t>公式法</a:t>
            </a:r>
            <a:r>
              <a:rPr lang="zh-CN" altLang="zh-CN" sz="2400" b="1">
                <a:ea typeface="黑体" pitchFamily="49" charset="-122"/>
              </a:rPr>
              <a:t>理解水的比热容大的三种应用：</a:t>
            </a:r>
            <a:endParaRPr lang="zh-CN" altLang="en-US" sz="2400" b="1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63411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3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2539" y="2182284"/>
            <a:ext cx="46561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比热容的单位是</a:t>
            </a:r>
            <a:r>
              <a:rPr lang="en-US" altLang="zh-CN" sz="28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J/</a:t>
            </a:r>
            <a:r>
              <a:rPr lang="zh-CN" altLang="en-US" sz="28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8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kg·℃</a:t>
            </a:r>
            <a:r>
              <a:rPr lang="zh-CN" altLang="en-US" sz="28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）</a:t>
            </a:r>
          </a:p>
        </p:txBody>
      </p:sp>
      <p:sp>
        <p:nvSpPr>
          <p:cNvPr id="32770" name="矩形 2"/>
          <p:cNvSpPr/>
          <p:nvPr>
            <p:custDataLst>
              <p:tags r:id="rId2"/>
            </p:custDataLst>
          </p:nvPr>
        </p:nvSpPr>
        <p:spPr>
          <a:xfrm>
            <a:off x="2306638" y="1075267"/>
            <a:ext cx="4152900" cy="4616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物质吸收（或放出）的热量</a:t>
            </a:r>
          </a:p>
        </p:txBody>
      </p:sp>
      <p:cxnSp>
        <p:nvCxnSpPr>
          <p:cNvPr id="31748" name="直接箭头连接符 14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 flipV="1">
            <a:off x="4057651" y="1615017"/>
            <a:ext cx="263525" cy="624416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49" name="直接箭头连接符 16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flipH="1">
            <a:off x="3800475" y="2931584"/>
            <a:ext cx="819150" cy="726016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0" name="直接箭头连接符 19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5178425" y="2931584"/>
            <a:ext cx="0" cy="726016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74" name="矩形 22"/>
          <p:cNvSpPr/>
          <p:nvPr>
            <p:custDataLst>
              <p:tags r:id="rId6"/>
            </p:custDataLst>
          </p:nvPr>
        </p:nvSpPr>
        <p:spPr>
          <a:xfrm>
            <a:off x="2524125" y="3657601"/>
            <a:ext cx="4895850" cy="4616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与</a:t>
            </a:r>
            <a:r>
              <a:rPr lang="zh-CN" altLang="en-US" sz="2400" b="1">
                <a:solidFill>
                  <a:srgbClr val="C00000"/>
                </a:solidFill>
                <a:ea typeface="黑体" pitchFamily="49" charset="-122"/>
              </a:rPr>
              <a:t>物质的质量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、</a:t>
            </a:r>
            <a:r>
              <a:rPr lang="zh-CN" altLang="en-US" sz="2400" b="1">
                <a:solidFill>
                  <a:srgbClr val="C00000"/>
                </a:solidFill>
                <a:ea typeface="黑体" pitchFamily="49" charset="-122"/>
              </a:rPr>
              <a:t>温度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和</a:t>
            </a:r>
            <a:r>
              <a:rPr lang="zh-CN" altLang="en-US" sz="2400" b="1">
                <a:solidFill>
                  <a:srgbClr val="C00000"/>
                </a:solidFill>
                <a:ea typeface="黑体" pitchFamily="49" charset="-122"/>
              </a:rPr>
              <a:t>种类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有关</a:t>
            </a:r>
          </a:p>
        </p:txBody>
      </p:sp>
      <p:sp>
        <p:nvSpPr>
          <p:cNvPr id="32775" name="圆角矩形 25"/>
          <p:cNvSpPr/>
          <p:nvPr>
            <p:custDataLst>
              <p:tags r:id="rId7"/>
            </p:custDataLst>
          </p:nvPr>
        </p:nvSpPr>
        <p:spPr>
          <a:xfrm>
            <a:off x="579438" y="4536018"/>
            <a:ext cx="8008937" cy="10828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ea typeface="黑体" pitchFamily="49" charset="-122"/>
              </a:rPr>
              <a:t>       能否利用一个公式具体地说明热量、温度、质量、比热容之间的关系呢？</a:t>
            </a:r>
          </a:p>
        </p:txBody>
      </p:sp>
      <p:cxnSp>
        <p:nvCxnSpPr>
          <p:cNvPr id="31753" name="直接箭头连接符 15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>
            <a:off x="2044700" y="2874434"/>
            <a:ext cx="3937000" cy="726017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754" name="组合 1"/>
          <p:cNvGrpSpPr>
            <a:grpSpLocks/>
          </p:cNvGrpSpPr>
          <p:nvPr/>
        </p:nvGrpSpPr>
        <p:grpSpPr bwMode="auto">
          <a:xfrm>
            <a:off x="123826" y="211667"/>
            <a:ext cx="5090160" cy="1037167"/>
            <a:chOff x="1340" y="2548"/>
            <a:chExt cx="8015" cy="1224"/>
          </a:xfrm>
        </p:grpSpPr>
        <p:sp>
          <p:nvSpPr>
            <p:cNvPr id="31755" name="AutoShape 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3918" y="2838"/>
              <a:ext cx="5437" cy="695"/>
            </a:xfrm>
            <a:prstGeom prst="roundRect">
              <a:avLst>
                <a:gd name="adj" fmla="val 47681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黑体" pitchFamily="49" charset="-122"/>
              </a:endParaRPr>
            </a:p>
          </p:txBody>
        </p:sp>
        <p:sp>
          <p:nvSpPr>
            <p:cNvPr id="148" name="AutoShape 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1340" y="2838"/>
              <a:ext cx="2710" cy="695"/>
            </a:xfrm>
            <a:prstGeom prst="roundRect">
              <a:avLst>
                <a:gd name="adj" fmla="val 47681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黑体" pitchFamily="49" charset="-122"/>
              </a:endParaRPr>
            </a:p>
          </p:txBody>
        </p:sp>
        <p:sp>
          <p:nvSpPr>
            <p:cNvPr id="32780" name="AutoShape 11"/>
            <p:cNvSpPr/>
            <p:nvPr>
              <p:custDataLst>
                <p:tags r:id="rId11"/>
              </p:custDataLst>
            </p:nvPr>
          </p:nvSpPr>
          <p:spPr>
            <a:xfrm>
              <a:off x="3397" y="2548"/>
              <a:ext cx="1225" cy="1224"/>
            </a:xfrm>
            <a:prstGeom prst="diamond">
              <a:avLst/>
            </a:prstGeom>
            <a:solidFill>
              <a:srgbClr val="FF6600"/>
            </a:solidFill>
            <a:ln w="38100">
              <a:solidFill>
                <a:schemeClr val="bg1"/>
              </a:solidFill>
              <a:miter lim="800000"/>
            </a:ln>
            <a:effectLst>
              <a:outerShdw sy="5000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algn="ctr" eaLnBrk="0" hangingPunct="0"/>
              <a:r>
                <a:rPr lang="en-US" altLang="ko-KR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ea typeface="Gulim" pitchFamily="34" charset="-127"/>
                  <a:sym typeface="Wingdings"/>
                </a:rPr>
                <a:t>3</a:t>
              </a:r>
              <a:endParaRPr lang="en-US" altLang="ko-KR" sz="2800" b="1">
                <a:solidFill>
                  <a:srgbClr val="FFFFFF"/>
                </a:solidFill>
                <a:ea typeface="Gulim" pitchFamily="34" charset="-127"/>
              </a:endParaRPr>
            </a:p>
          </p:txBody>
        </p:sp>
        <p:sp>
          <p:nvSpPr>
            <p:cNvPr id="31758" name="文本框 2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518" y="2803"/>
              <a:ext cx="1866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Adobe 黑体 Std R" pitchFamily="34" charset="-122"/>
                  <a:ea typeface="Adobe 黑体 Std R" pitchFamily="34" charset="-122"/>
                </a:rPr>
                <a:t>知识点</a:t>
              </a:r>
            </a:p>
          </p:txBody>
        </p:sp>
        <p:sp>
          <p:nvSpPr>
            <p:cNvPr id="31759" name="文本框 28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685" y="2785"/>
              <a:ext cx="3441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rgbClr val="FFFF00"/>
                  </a:solidFill>
                  <a:latin typeface="Adobe 黑体 Std R" pitchFamily="34" charset="-122"/>
                  <a:ea typeface="Adobe 黑体 Std R" pitchFamily="34" charset="-122"/>
                </a:rPr>
                <a:t>热量计算公式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67361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 fill="hold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 fill="hold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 fill="hold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 fill="hold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 animBg="1"/>
      <p:bldP spid="32770" grpId="0" animBg="1"/>
      <p:bldP spid="32774" grpId="0" animBg="1"/>
      <p:bldP spid="3277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6313" y="1333500"/>
            <a:ext cx="760253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水的比热容是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4.2×10</a:t>
            </a:r>
            <a:r>
              <a:rPr lang="en-US" altLang="zh-CN" sz="2400" b="1" baseline="30000"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J/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kg·℃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），</a:t>
            </a:r>
            <a:r>
              <a:rPr lang="zh-CN" altLang="en-US" sz="2400" b="1">
                <a:ea typeface="黑体" pitchFamily="49" charset="-122"/>
              </a:rPr>
              <a:t>表示什么意义呢？</a:t>
            </a:r>
          </a:p>
        </p:txBody>
      </p:sp>
      <p:sp>
        <p:nvSpPr>
          <p:cNvPr id="3379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4563" y="2603500"/>
            <a:ext cx="790098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质量为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1kg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的水，温度升高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1℃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，要吸收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4.2×10</a:t>
            </a:r>
            <a:r>
              <a:rPr lang="en-US" altLang="zh-CN" sz="2400" b="1" baseline="30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J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的热量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</p:txBody>
      </p:sp>
      <p:sp>
        <p:nvSpPr>
          <p:cNvPr id="33795" name="Rectangle 4"/>
          <p:cNvSpPr/>
          <p:nvPr>
            <p:custDataLst>
              <p:tags r:id="rId3"/>
            </p:custDataLst>
          </p:nvPr>
        </p:nvSpPr>
        <p:spPr>
          <a:xfrm>
            <a:off x="334964" y="2036234"/>
            <a:ext cx="1690687" cy="46166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物理意义：</a:t>
            </a:r>
            <a:endParaRPr lang="en-US" altLang="zh-CN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796" name="Text Box 4"/>
          <p:cNvSpPr/>
          <p:nvPr>
            <p:custDataLst>
              <p:tags r:id="rId4"/>
            </p:custDataLst>
          </p:nvPr>
        </p:nvSpPr>
        <p:spPr>
          <a:xfrm>
            <a:off x="1617663" y="3310467"/>
            <a:ext cx="79375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1kg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797" name="Text Box 5"/>
          <p:cNvSpPr/>
          <p:nvPr>
            <p:custDataLst>
              <p:tags r:id="rId5"/>
            </p:custDataLst>
          </p:nvPr>
        </p:nvSpPr>
        <p:spPr>
          <a:xfrm>
            <a:off x="1612900" y="4036484"/>
            <a:ext cx="79375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2kg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798" name="Text Box 6"/>
          <p:cNvSpPr/>
          <p:nvPr>
            <p:custDataLst>
              <p:tags r:id="rId6"/>
            </p:custDataLst>
          </p:nvPr>
        </p:nvSpPr>
        <p:spPr>
          <a:xfrm>
            <a:off x="2559051" y="3335867"/>
            <a:ext cx="733425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1℃</a:t>
            </a:r>
          </a:p>
        </p:txBody>
      </p:sp>
      <p:sp>
        <p:nvSpPr>
          <p:cNvPr id="33799" name="Text Box 7"/>
          <p:cNvSpPr/>
          <p:nvPr>
            <p:custDataLst>
              <p:tags r:id="rId7"/>
            </p:custDataLst>
          </p:nvPr>
        </p:nvSpPr>
        <p:spPr>
          <a:xfrm>
            <a:off x="1617663" y="4754034"/>
            <a:ext cx="79375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2kg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800" name="Text Box 8"/>
          <p:cNvSpPr/>
          <p:nvPr>
            <p:custDataLst>
              <p:tags r:id="rId8"/>
            </p:custDataLst>
          </p:nvPr>
        </p:nvSpPr>
        <p:spPr>
          <a:xfrm>
            <a:off x="2568575" y="4061884"/>
            <a:ext cx="72390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1℃</a:t>
            </a:r>
          </a:p>
        </p:txBody>
      </p:sp>
      <p:sp>
        <p:nvSpPr>
          <p:cNvPr id="33801" name="Text Box 9"/>
          <p:cNvSpPr/>
          <p:nvPr>
            <p:custDataLst>
              <p:tags r:id="rId9"/>
            </p:custDataLst>
          </p:nvPr>
        </p:nvSpPr>
        <p:spPr>
          <a:xfrm>
            <a:off x="2571751" y="4787901"/>
            <a:ext cx="773113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2℃</a:t>
            </a:r>
          </a:p>
        </p:txBody>
      </p:sp>
      <p:sp>
        <p:nvSpPr>
          <p:cNvPr id="33802" name="Text Box 10"/>
          <p:cNvSpPr/>
          <p:nvPr>
            <p:custDataLst>
              <p:tags r:id="rId10"/>
            </p:custDataLst>
          </p:nvPr>
        </p:nvSpPr>
        <p:spPr>
          <a:xfrm>
            <a:off x="5275263" y="3340101"/>
            <a:ext cx="1690687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4.2×10</a:t>
            </a:r>
            <a:r>
              <a:rPr lang="en-US" altLang="zh-CN" sz="2400" b="1" baseline="30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3</a:t>
            </a: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J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803" name="Text Box 11"/>
          <p:cNvSpPr/>
          <p:nvPr>
            <p:custDataLst>
              <p:tags r:id="rId11"/>
            </p:custDataLst>
          </p:nvPr>
        </p:nvSpPr>
        <p:spPr>
          <a:xfrm>
            <a:off x="5275264" y="4068234"/>
            <a:ext cx="2446337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 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4.2×10</a:t>
            </a:r>
            <a:r>
              <a:rPr lang="en-US" altLang="zh-CN" sz="2400" b="1" baseline="30000"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J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33804" name="Text Box 12"/>
          <p:cNvSpPr/>
          <p:nvPr>
            <p:custDataLst>
              <p:tags r:id="rId12"/>
            </p:custDataLst>
          </p:nvPr>
        </p:nvSpPr>
        <p:spPr>
          <a:xfrm>
            <a:off x="5275264" y="4798484"/>
            <a:ext cx="2998787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2 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 2 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 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4.2×10</a:t>
            </a:r>
            <a:r>
              <a:rPr lang="en-US" altLang="zh-CN" sz="2400" b="1" baseline="30000"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J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33805" name="Line 1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rot="16200000">
            <a:off x="2955925" y="3608917"/>
            <a:ext cx="6731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3806" name="Line 1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rot="16200000">
            <a:off x="2958571" y="4374092"/>
            <a:ext cx="670984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3807" name="Line 15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rot="16200000">
            <a:off x="2959100" y="5077884"/>
            <a:ext cx="6731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3808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3729038" y="4368800"/>
            <a:ext cx="14398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3809" name="Line 17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3709988" y="3642784"/>
            <a:ext cx="14414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3810" name="Line 18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3709988" y="5130800"/>
            <a:ext cx="14398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3811" name="Text Box 7"/>
          <p:cNvSpPr/>
          <p:nvPr>
            <p:custDataLst>
              <p:tags r:id="rId19"/>
            </p:custDataLst>
          </p:nvPr>
        </p:nvSpPr>
        <p:spPr>
          <a:xfrm>
            <a:off x="1531939" y="5560484"/>
            <a:ext cx="998537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质量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3812" name="矩形 11"/>
          <p:cNvSpPr/>
          <p:nvPr>
            <p:custDataLst>
              <p:tags r:id="rId20"/>
            </p:custDataLst>
          </p:nvPr>
        </p:nvSpPr>
        <p:spPr>
          <a:xfrm>
            <a:off x="2363788" y="5573184"/>
            <a:ext cx="1422184" cy="4616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温度变化</a:t>
            </a:r>
          </a:p>
        </p:txBody>
      </p:sp>
    </p:spTree>
    <p:extLst>
      <p:ext uri="{BB962C8B-B14F-4D97-AF65-F5344CB8AC3E}">
        <p14:creationId xmlns:p14="http://schemas.microsoft.com/office/powerpoint/2010/main" val="3031138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fill="hold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 fill="hold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 fill="hold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 fill="hold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 fill="hold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 fill="hold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 fill="hold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 fill="hold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 fill="hold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 fill="hold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 fill="hold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 fill="hold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 fill="hold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 fill="hold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 fill="hold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 fill="hold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 fill="hold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animBg="1"/>
      <p:bldP spid="33794" grpId="0" animBg="1"/>
      <p:bldP spid="33795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11" grpId="0" animBg="1"/>
      <p:bldP spid="338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全国天气预报 2016年3月5日[超清版]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558801"/>
            <a:ext cx="706120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extBox 42"/>
          <p:cNvSpPr/>
          <p:nvPr>
            <p:custDataLst>
              <p:tags r:id="rId3"/>
            </p:custDataLst>
          </p:nvPr>
        </p:nvSpPr>
        <p:spPr>
          <a:xfrm>
            <a:off x="638175" y="5943601"/>
            <a:ext cx="738505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ea typeface="黑体" pitchFamily="49" charset="-122"/>
              </a:rPr>
              <a:t>        为什么内陆的昼夜温差比沿海地区大呢？</a:t>
            </a:r>
          </a:p>
        </p:txBody>
      </p:sp>
    </p:spTree>
    <p:extLst>
      <p:ext uri="{BB962C8B-B14F-4D97-AF65-F5344CB8AC3E}">
        <p14:creationId xmlns:p14="http://schemas.microsoft.com/office/powerpoint/2010/main" val="7184564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146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5625" y="1502833"/>
            <a:ext cx="808672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　　如果知道有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m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kg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水，加热前初始温度为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0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℃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，加热后温度为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℃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，那么它吸收了多少热量呢？</a:t>
            </a:r>
          </a:p>
        </p:txBody>
      </p:sp>
      <p:sp>
        <p:nvSpPr>
          <p:cNvPr id="173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5625" y="719667"/>
            <a:ext cx="1295400" cy="461665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想一想</a:t>
            </a:r>
          </a:p>
        </p:txBody>
      </p:sp>
      <p:sp>
        <p:nvSpPr>
          <p:cNvPr id="34819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6888" y="2918884"/>
            <a:ext cx="80073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　　下面我们一起来总结关于比热容的热量公式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.</a:t>
            </a:r>
            <a:endParaRPr lang="zh-CN" altLang="en-US" sz="24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4820" name="Text Box 7"/>
          <p:cNvSpPr/>
          <p:nvPr>
            <p:custDataLst>
              <p:tags r:id="rId4"/>
            </p:custDataLst>
          </p:nvPr>
        </p:nvSpPr>
        <p:spPr>
          <a:xfrm>
            <a:off x="2238376" y="3937001"/>
            <a:ext cx="601663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m</a:t>
            </a:r>
            <a:endParaRPr lang="en-US" altLang="zh-CN" sz="28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4821" name="矩形 2"/>
          <p:cNvSpPr/>
          <p:nvPr>
            <p:custDataLst>
              <p:tags r:id="rId5"/>
            </p:custDataLst>
          </p:nvPr>
        </p:nvSpPr>
        <p:spPr>
          <a:xfrm>
            <a:off x="2724150" y="3960285"/>
            <a:ext cx="668338" cy="52322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822" name="Text Box 12"/>
          <p:cNvSpPr/>
          <p:nvPr>
            <p:custDataLst>
              <p:tags r:id="rId6"/>
            </p:custDataLst>
          </p:nvPr>
        </p:nvSpPr>
        <p:spPr>
          <a:xfrm>
            <a:off x="4268788" y="3985685"/>
            <a:ext cx="2387600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4.2×10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J</a:t>
            </a:r>
            <a:endParaRPr lang="en-US" altLang="zh-CN" sz="2800" b="1">
              <a:solidFill>
                <a:srgbClr val="FF0000"/>
              </a:solidFill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34823" name="矩形 14"/>
          <p:cNvSpPr/>
          <p:nvPr>
            <p:custDataLst>
              <p:tags r:id="rId7"/>
            </p:custDataLst>
          </p:nvPr>
        </p:nvSpPr>
        <p:spPr>
          <a:xfrm>
            <a:off x="2998788" y="3960285"/>
            <a:ext cx="1403350" cy="52322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 - t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0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9139554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 animBg="1"/>
      <p:bldP spid="34821" grpId="0" animBg="1"/>
      <p:bldP spid="34822" grpId="0" animBg="1"/>
      <p:bldP spid="348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81001" y="944033"/>
            <a:ext cx="8234363" cy="247226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        已知铝的比热容是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0.88×10</a:t>
            </a:r>
            <a:r>
              <a:rPr lang="en-US" altLang="zh-CN" sz="2400" b="1" baseline="30000"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J/(kg·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℃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)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，这表示质量是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1kg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的铝块温度升高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℃时吸收的热量是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0.88 ×10</a:t>
            </a:r>
            <a:r>
              <a:rPr lang="en-US" altLang="zh-CN" sz="2400" b="1" baseline="30000"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J.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计算：把质量为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2kg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、温度为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30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℃的铝块加热到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100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℃ ，铝块吸收的热量是多少？</a:t>
            </a:r>
          </a:p>
        </p:txBody>
      </p:sp>
      <p:sp>
        <p:nvSpPr>
          <p:cNvPr id="35842" name="矩形 1"/>
          <p:cNvSpPr/>
          <p:nvPr>
            <p:custDataLst>
              <p:tags r:id="rId2"/>
            </p:custDataLst>
          </p:nvPr>
        </p:nvSpPr>
        <p:spPr>
          <a:xfrm>
            <a:off x="355600" y="3365501"/>
            <a:ext cx="8504238" cy="230832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        如果以</a:t>
            </a:r>
            <a:r>
              <a:rPr lang="en-US" altLang="zh-CN" sz="2400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zh-CN" altLang="en-US" sz="2400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吸</a:t>
            </a:r>
            <a:r>
              <a:rPr lang="zh-CN" altLang="en-US" sz="24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代表物体吸收的热量，</a:t>
            </a:r>
            <a:r>
              <a:rPr lang="en-US" altLang="zh-CN" sz="2400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c</a:t>
            </a:r>
            <a:r>
              <a:rPr lang="zh-CN" altLang="en-US" sz="24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代表物质的比热容，</a:t>
            </a:r>
            <a:r>
              <a:rPr lang="en-US" altLang="zh-CN" sz="2400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m</a:t>
            </a:r>
            <a:r>
              <a:rPr lang="zh-CN" altLang="en-US" sz="24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代表物体的质量，</a:t>
            </a:r>
            <a:r>
              <a:rPr lang="en-US" altLang="zh-CN" sz="2400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0</a:t>
            </a:r>
            <a:r>
              <a:rPr lang="zh-CN" altLang="en-US" sz="24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和</a:t>
            </a:r>
            <a:r>
              <a:rPr lang="en-US" altLang="zh-CN" sz="2400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en-US" sz="24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分别是加热前后物体的温度；通过上面的计算，可以总结出一个由比热容计算物体吸收热量的公式：</a:t>
            </a:r>
            <a:r>
              <a:rPr lang="en-US" altLang="zh-CN" sz="2400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zh-CN" altLang="en-US" sz="2400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吸</a:t>
            </a:r>
            <a:r>
              <a:rPr lang="en-US" altLang="zh-CN" sz="24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=_______________</a:t>
            </a:r>
            <a:r>
              <a:rPr lang="zh-CN" altLang="en-US" sz="24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。</a:t>
            </a:r>
            <a:endParaRPr lang="en-US" altLang="zh-CN" sz="2400">
              <a:solidFill>
                <a:srgbClr val="0066CC"/>
              </a:solidFill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        如果要计算物体降温时放出的热量，公式会有什么不同？</a:t>
            </a:r>
            <a:endParaRPr lang="en-US" altLang="zh-CN" sz="2400">
              <a:solidFill>
                <a:srgbClr val="0066CC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81" name="Rectangle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9425" y="366184"/>
            <a:ext cx="3225800" cy="461665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想想议议（教材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P14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）</a:t>
            </a:r>
          </a:p>
        </p:txBody>
      </p:sp>
      <p:sp>
        <p:nvSpPr>
          <p:cNvPr id="35844" name="矩形 4"/>
          <p:cNvSpPr/>
          <p:nvPr>
            <p:custDataLst>
              <p:tags r:id="rId4"/>
            </p:custDataLst>
          </p:nvPr>
        </p:nvSpPr>
        <p:spPr>
          <a:xfrm>
            <a:off x="1066800" y="5135034"/>
            <a:ext cx="3114675" cy="4616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m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×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 - t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0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方正姚体" pitchFamily="2" charset="-122"/>
              </a:rPr>
              <a:t>×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c</a:t>
            </a:r>
            <a:endParaRPr lang="zh-CN" altLang="en-US" sz="2400" b="1" i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64853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1147234"/>
            <a:ext cx="8629650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3038" y="385234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热量的计算</a:t>
            </a:r>
          </a:p>
        </p:txBody>
      </p:sp>
    </p:spTree>
    <p:extLst>
      <p:ext uri="{BB962C8B-B14F-4D97-AF65-F5344CB8AC3E}">
        <p14:creationId xmlns:p14="http://schemas.microsoft.com/office/powerpoint/2010/main" val="177277254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6688" y="412751"/>
            <a:ext cx="8831262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运用公式时应注意的问题：</a:t>
            </a:r>
          </a:p>
          <a:p>
            <a:pPr defTabSz="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(1)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物体吸热升温时，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Δ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＝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－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 baseline="-25000">
                <a:latin typeface="Times New Roman" pitchFamily="18" charset="0"/>
                <a:ea typeface="黑体" pitchFamily="49" charset="-122"/>
              </a:rPr>
              <a:t>0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；</a:t>
            </a: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  <a:p>
            <a:pPr defTabSz="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     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物体放热降温时，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Δ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＝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 baseline="-25000">
                <a:latin typeface="Times New Roman" pitchFamily="18" charset="0"/>
                <a:ea typeface="黑体" pitchFamily="49" charset="-122"/>
              </a:rPr>
              <a:t>0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－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。</a:t>
            </a:r>
          </a:p>
          <a:p>
            <a:pPr defTabSz="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(2)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运用上述公式进行计算时，一定要注意物理量的一一对应，且统一各个物理量的单位。</a:t>
            </a:r>
          </a:p>
          <a:p>
            <a:pPr defTabSz="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(3)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比热容的单位不可去掉分母的括号而写成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“J/kg·℃”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。</a:t>
            </a:r>
          </a:p>
          <a:p>
            <a:pPr defTabSz="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(4)“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升高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”“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升高了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不同于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升高到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。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升高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和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升高了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是温度的变化量，即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Δ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；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升高到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是末温，即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。</a:t>
            </a:r>
            <a:endParaRPr lang="zh-CN" altLang="en-US" sz="2400" b="1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7318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charRg st="5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 fill="hold"/>
                                        <p:tgtEl>
                                          <p:spTgt spid="37889">
                                            <p:txEl>
                                              <p:charRg st="55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charRg st="103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 fill="hold"/>
                                        <p:tgtEl>
                                          <p:spTgt spid="37889">
                                            <p:txEl>
                                              <p:charRg st="103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charRg st="134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 fill="hold"/>
                                        <p:tgtEl>
                                          <p:spTgt spid="37889">
                                            <p:txEl>
                                              <p:charRg st="134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8475" y="1447800"/>
            <a:ext cx="8255000" cy="2905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457200" eaLnBrk="0" hangingPunct="0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C00000"/>
                </a:solidFill>
                <a:latin typeface="宋体" charset="-122"/>
              </a:rPr>
              <a:t>热平衡</a:t>
            </a:r>
          </a:p>
          <a:p>
            <a:pPr indent="457200" eaLnBrk="0" hangingPunct="0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latin typeface="宋体" charset="-122"/>
              </a:rPr>
              <a:t>（</a:t>
            </a:r>
            <a:r>
              <a:rPr lang="en-US" altLang="zh-CN" sz="2400" b="1">
                <a:latin typeface="宋体" charset="-122"/>
              </a:rPr>
              <a:t>1</a:t>
            </a:r>
            <a:r>
              <a:rPr lang="zh-CN" altLang="en-US" sz="2400" b="1">
                <a:latin typeface="宋体" charset="-122"/>
              </a:rPr>
              <a:t>）概念：两个温度不同的物体放在一起时，高温物体放出热量，温度降低；低温物体吸收热量，温度升高</a:t>
            </a:r>
            <a:r>
              <a:rPr lang="en-US" altLang="zh-CN" sz="2400" b="1">
                <a:latin typeface="宋体" charset="-122"/>
              </a:rPr>
              <a:t>.</a:t>
            </a:r>
            <a:r>
              <a:rPr lang="zh-CN" altLang="en-US" sz="2400" b="1">
                <a:latin typeface="宋体" charset="-122"/>
              </a:rPr>
              <a:t>若放出的热量没有损失，全部被低温物体吸收，最后两物体温度相同，称为“达到热平衡”</a:t>
            </a:r>
            <a:r>
              <a:rPr lang="en-US" altLang="zh-CN" sz="2400" b="1">
                <a:latin typeface="宋体" charset="-122"/>
              </a:rPr>
              <a:t>.</a:t>
            </a:r>
          </a:p>
          <a:p>
            <a:pPr indent="457200" eaLnBrk="0" hangingPunct="0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latin typeface="宋体" charset="-122"/>
              </a:rPr>
              <a:t>（</a:t>
            </a:r>
            <a:r>
              <a:rPr lang="en-US" altLang="zh-CN" sz="2400" b="1">
                <a:latin typeface="宋体" charset="-122"/>
              </a:rPr>
              <a:t>2</a:t>
            </a:r>
            <a:r>
              <a:rPr lang="zh-CN" altLang="en-US" sz="2400" b="1">
                <a:latin typeface="宋体" charset="-122"/>
              </a:rPr>
              <a:t>）热平衡方程：</a:t>
            </a:r>
            <a:r>
              <a:rPr lang="en-US" altLang="zh-CN" sz="2400" b="1" i="1">
                <a:latin typeface="宋体" charset="-122"/>
              </a:rPr>
              <a:t>Q</a:t>
            </a:r>
            <a:r>
              <a:rPr lang="zh-CN" altLang="en-US" sz="2400" b="1" baseline="-25000">
                <a:latin typeface="宋体" charset="-122"/>
              </a:rPr>
              <a:t>吸</a:t>
            </a:r>
            <a:r>
              <a:rPr lang="zh-CN" altLang="en-US" sz="2400" b="1">
                <a:latin typeface="宋体" charset="-122"/>
              </a:rPr>
              <a:t> </a:t>
            </a:r>
            <a:r>
              <a:rPr lang="en-US" altLang="zh-CN" sz="2400" b="1">
                <a:latin typeface="宋体" charset="-122"/>
              </a:rPr>
              <a:t>= </a:t>
            </a:r>
            <a:r>
              <a:rPr lang="en-US" altLang="zh-CN" sz="2400" b="1" i="1">
                <a:latin typeface="宋体" charset="-122"/>
              </a:rPr>
              <a:t>Q</a:t>
            </a:r>
            <a:r>
              <a:rPr lang="zh-CN" altLang="en-US" sz="2400" b="1" baseline="-25000">
                <a:latin typeface="宋体" charset="-122"/>
              </a:rPr>
              <a:t>放</a:t>
            </a:r>
            <a:r>
              <a:rPr lang="en-US" altLang="zh-CN" sz="2400" b="1">
                <a:latin typeface="宋体" charset="-122"/>
              </a:rPr>
              <a:t>.</a:t>
            </a:r>
          </a:p>
        </p:txBody>
      </p:sp>
      <p:sp>
        <p:nvSpPr>
          <p:cNvPr id="38914" name="矩形 9"/>
          <p:cNvSpPr/>
          <p:nvPr>
            <p:custDataLst>
              <p:tags r:id="rId2"/>
            </p:custDataLst>
          </p:nvPr>
        </p:nvSpPr>
        <p:spPr>
          <a:xfrm>
            <a:off x="498476" y="620185"/>
            <a:ext cx="2701925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charset="-122"/>
              </a:rPr>
              <a:t>热量和热平衡</a:t>
            </a:r>
          </a:p>
        </p:txBody>
      </p:sp>
    </p:spTree>
    <p:extLst>
      <p:ext uri="{BB962C8B-B14F-4D97-AF65-F5344CB8AC3E}">
        <p14:creationId xmlns:p14="http://schemas.microsoft.com/office/powerpoint/2010/main" val="4640728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charRg st="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38913">
                                            <p:txEl>
                                              <p:charRg st="4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3">
                                            <p:txEl>
                                              <p:charRg st="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3">
                                            <p:txEl>
                                              <p:charRg st="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 fill="hold"/>
                                        <p:tgtEl>
                                          <p:spTgt spid="38913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3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13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8475" y="1816101"/>
            <a:ext cx="8464550" cy="194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457200" eaLnBrk="0" hangingPunct="0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）如果某物体的比热容为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c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，质量为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m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，温度变化为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Δ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，则物体吸收或放出的热量为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cm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Δ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  <a:p>
            <a:pPr indent="457200" eaLnBrk="0" hangingPunct="0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 （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）此公式适用于物体温度改变时，物体吸收或放出热量的计算，对物态变化的过程不适用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</p:txBody>
      </p:sp>
      <p:sp>
        <p:nvSpPr>
          <p:cNvPr id="39938" name="矩形 3"/>
          <p:cNvSpPr/>
          <p:nvPr>
            <p:custDataLst>
              <p:tags r:id="rId2"/>
            </p:custDataLst>
          </p:nvPr>
        </p:nvSpPr>
        <p:spPr>
          <a:xfrm>
            <a:off x="430213" y="840318"/>
            <a:ext cx="3903662" cy="5355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热量和热平衡问题的计算</a:t>
            </a:r>
            <a:endParaRPr lang="en-US" altLang="zh-CN" sz="2400" b="1">
              <a:solidFill>
                <a:srgbClr val="C0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88791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8475" y="1816101"/>
            <a:ext cx="8255000" cy="238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457200" eaLnBrk="0" hangingPunct="0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）物体的温度升高时吸收的热量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zh-CN" altLang="en-US" sz="2400" b="1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吸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cm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Δ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en-US" sz="2400" b="1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升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cm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-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0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)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；物体的温度降低时放出的热量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zh-CN" altLang="en-US" sz="2400" b="1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放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cm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Δ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en-US" sz="2400" b="1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降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cm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0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-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)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Δ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为物体温度的变化值，即物体高温值和低温值之差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  <a:p>
            <a:pPr indent="457200" eaLnBrk="0" hangingPunct="0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4</a:t>
            </a:r>
            <a:r>
              <a:rPr lang="zh-CN" altLang="en-US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）在热传递过程中，当两个物体之间只有热传递而没有热量的损失时，根据热平衡，则有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zh-CN" altLang="en-US" sz="2400" b="1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吸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400" b="1" i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zh-CN" altLang="en-US" sz="2400" b="1" baseline="-25000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放</a:t>
            </a:r>
            <a:r>
              <a:rPr lang="en-US" altLang="zh-CN" sz="2400" b="1">
                <a:solidFill>
                  <a:srgbClr val="0066CC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</p:txBody>
      </p:sp>
      <p:sp>
        <p:nvSpPr>
          <p:cNvPr id="39939" name="矩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0213" y="840318"/>
            <a:ext cx="39036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热量和热平衡问题的计算</a:t>
            </a:r>
            <a:endParaRPr lang="en-US" altLang="zh-CN" sz="2400" b="1">
              <a:solidFill>
                <a:srgbClr val="C0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713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6414" y="745304"/>
            <a:ext cx="8131175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宋体" charset="-122"/>
              </a:rPr>
              <a:t>例</a:t>
            </a:r>
            <a:r>
              <a:rPr lang="en-US" altLang="zh-CN" sz="2400" b="1">
                <a:latin typeface="宋体" charset="-122"/>
              </a:rPr>
              <a:t>1.</a:t>
            </a:r>
            <a:r>
              <a:rPr lang="zh-CN" altLang="en-US" sz="2400" b="1">
                <a:latin typeface="宋体" charset="-122"/>
              </a:rPr>
              <a:t>某温泉度假村利用地热水作为房间洗浴用水，请计算：质量为</a:t>
            </a:r>
            <a:r>
              <a:rPr lang="en-US" altLang="zh-CN" sz="2400" b="1">
                <a:latin typeface="宋体" charset="-122"/>
              </a:rPr>
              <a:t>100kg</a:t>
            </a:r>
            <a:r>
              <a:rPr lang="zh-CN" altLang="en-US" sz="2400" b="1">
                <a:latin typeface="宋体" charset="-122"/>
              </a:rPr>
              <a:t>的地热水，温度从</a:t>
            </a:r>
            <a:r>
              <a:rPr lang="en-US" altLang="zh-CN" sz="2400" b="1">
                <a:latin typeface="宋体" charset="-122"/>
              </a:rPr>
              <a:t>70℃</a:t>
            </a:r>
            <a:r>
              <a:rPr lang="zh-CN" altLang="en-US" sz="2400" b="1">
                <a:latin typeface="宋体" charset="-122"/>
              </a:rPr>
              <a:t>降低到</a:t>
            </a:r>
            <a:r>
              <a:rPr lang="en-US" altLang="zh-CN" sz="2400" b="1">
                <a:latin typeface="宋体" charset="-122"/>
              </a:rPr>
              <a:t>20℃</a:t>
            </a:r>
            <a:r>
              <a:rPr lang="zh-CN" altLang="en-US" sz="2400" b="1">
                <a:latin typeface="宋体" charset="-122"/>
              </a:rPr>
              <a:t>，放出的热量是多少？［</a:t>
            </a:r>
            <a:r>
              <a:rPr lang="en-US" altLang="zh-CN" sz="2400" b="1" i="1">
                <a:latin typeface="宋体" charset="-122"/>
              </a:rPr>
              <a:t>c</a:t>
            </a:r>
            <a:r>
              <a:rPr lang="zh-CN" altLang="en-US" sz="2400" b="1" baseline="-25000">
                <a:latin typeface="宋体" charset="-122"/>
              </a:rPr>
              <a:t>水</a:t>
            </a:r>
            <a:r>
              <a:rPr lang="en-US" altLang="zh-CN" sz="2400" b="1">
                <a:latin typeface="宋体" charset="-122"/>
              </a:rPr>
              <a:t>=4.2×10</a:t>
            </a:r>
            <a:r>
              <a:rPr lang="en-US" altLang="zh-CN" sz="2400" b="1" baseline="30000">
                <a:latin typeface="宋体" charset="-122"/>
              </a:rPr>
              <a:t>3</a:t>
            </a:r>
            <a:r>
              <a:rPr lang="en-US" altLang="zh-CN" sz="2400" b="1">
                <a:latin typeface="宋体" charset="-122"/>
              </a:rPr>
              <a:t>J/(kg·℃)</a:t>
            </a:r>
            <a:r>
              <a:rPr lang="zh-CN" altLang="en-US" sz="2400" b="1">
                <a:latin typeface="宋体" charset="-122"/>
              </a:rPr>
              <a:t>］</a:t>
            </a:r>
            <a:endParaRPr lang="en-US" altLang="zh-CN" sz="2400" b="1">
              <a:latin typeface="宋体" charset="-122"/>
            </a:endParaRPr>
          </a:p>
        </p:txBody>
      </p:sp>
      <p:sp>
        <p:nvSpPr>
          <p:cNvPr id="41986" name="Text Box 6"/>
          <p:cNvSpPr/>
          <p:nvPr>
            <p:custDataLst>
              <p:tags r:id="rId2"/>
            </p:custDataLst>
          </p:nvPr>
        </p:nvSpPr>
        <p:spPr>
          <a:xfrm>
            <a:off x="598488" y="2624667"/>
            <a:ext cx="7940675" cy="18651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解：地热水放出的热量</a:t>
            </a:r>
            <a:endParaRPr lang="en-US" altLang="zh-CN" sz="2400" b="1">
              <a:solidFill>
                <a:srgbClr val="FF0000"/>
              </a:solidFill>
              <a:latin typeface="宋体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400" b="1" i="1">
                <a:solidFill>
                  <a:srgbClr val="FF0000"/>
                </a:solidFill>
                <a:latin typeface="宋体" charset="-122"/>
              </a:rPr>
              <a:t>Q</a:t>
            </a:r>
            <a:r>
              <a:rPr lang="zh-CN" altLang="en-US" sz="2400" b="1" baseline="-25000">
                <a:solidFill>
                  <a:srgbClr val="FF0000"/>
                </a:solidFill>
                <a:latin typeface="宋体" charset="-122"/>
              </a:rPr>
              <a:t>放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宋体" charset="-122"/>
              </a:rPr>
              <a:t>c</a:t>
            </a:r>
            <a:r>
              <a:rPr lang="zh-CN" altLang="en-US" sz="2400" b="1" baseline="-25000">
                <a:solidFill>
                  <a:srgbClr val="FF0000"/>
                </a:solidFill>
                <a:latin typeface="宋体" charset="-122"/>
              </a:rPr>
              <a:t>水</a:t>
            </a:r>
            <a:r>
              <a:rPr lang="en-US" altLang="zh-CN" sz="2400" b="1" i="1">
                <a:solidFill>
                  <a:srgbClr val="FF0000"/>
                </a:solidFill>
                <a:latin typeface="宋体" charset="-122"/>
              </a:rPr>
              <a:t>m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(</a:t>
            </a:r>
            <a:r>
              <a:rPr lang="en-US" altLang="zh-CN" sz="2400" b="1" i="1">
                <a:solidFill>
                  <a:srgbClr val="FF0000"/>
                </a:solidFill>
                <a:latin typeface="宋体" charset="-122"/>
              </a:rPr>
              <a:t>t</a:t>
            </a:r>
            <a:r>
              <a:rPr lang="en-US" altLang="zh-CN" sz="2400" b="1" baseline="-25000">
                <a:solidFill>
                  <a:srgbClr val="FF0000"/>
                </a:solidFill>
                <a:latin typeface="宋体" charset="-122"/>
              </a:rPr>
              <a:t>0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-</a:t>
            </a:r>
            <a:r>
              <a:rPr lang="en-US" altLang="zh-CN" sz="2400" b="1" i="1">
                <a:solidFill>
                  <a:srgbClr val="FF0000"/>
                </a:solidFill>
                <a:latin typeface="宋体" charset="-122"/>
              </a:rPr>
              <a:t>t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)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       = 4.2×10</a:t>
            </a:r>
            <a:r>
              <a:rPr lang="en-US" altLang="zh-CN" sz="2400" b="1" baseline="30000">
                <a:solidFill>
                  <a:srgbClr val="FF0000"/>
                </a:solidFill>
                <a:latin typeface="宋体" charset="-122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J/(kg·℃)×100kg×(70℃-20℃)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       = 2.1×10</a:t>
            </a:r>
            <a:r>
              <a:rPr lang="en-US" altLang="zh-CN" sz="2400" b="1" baseline="30000">
                <a:solidFill>
                  <a:srgbClr val="FF0000"/>
                </a:solidFill>
                <a:latin typeface="宋体" charset="-122"/>
              </a:rPr>
              <a:t>7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J.   </a:t>
            </a:r>
          </a:p>
        </p:txBody>
      </p:sp>
    </p:spTree>
    <p:extLst>
      <p:ext uri="{BB962C8B-B14F-4D97-AF65-F5344CB8AC3E}">
        <p14:creationId xmlns:p14="http://schemas.microsoft.com/office/powerpoint/2010/main" val="27768318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 fill="hold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7051" y="375253"/>
            <a:ext cx="8226425" cy="131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200" b="1">
                <a:latin typeface="宋体" charset="-122"/>
              </a:rPr>
              <a:t>例</a:t>
            </a:r>
            <a:r>
              <a:rPr lang="en-US" altLang="zh-CN" sz="2200" b="1">
                <a:latin typeface="宋体" charset="-122"/>
              </a:rPr>
              <a:t>2.</a:t>
            </a:r>
            <a:r>
              <a:rPr lang="zh-CN" altLang="en-US" sz="2200" b="1">
                <a:latin typeface="宋体" charset="-122"/>
              </a:rPr>
              <a:t>使</a:t>
            </a:r>
            <a:r>
              <a:rPr lang="en-US" altLang="zh-CN" sz="2200" b="1">
                <a:latin typeface="宋体" charset="-122"/>
              </a:rPr>
              <a:t>20 g</a:t>
            </a:r>
            <a:r>
              <a:rPr lang="zh-CN" altLang="en-US" sz="2200" b="1">
                <a:latin typeface="宋体" charset="-122"/>
              </a:rPr>
              <a:t>冰的温度从</a:t>
            </a:r>
            <a:r>
              <a:rPr lang="en-US" altLang="zh-CN" sz="2200" b="1">
                <a:latin typeface="宋体" charset="-122"/>
              </a:rPr>
              <a:t>-10℃</a:t>
            </a:r>
            <a:r>
              <a:rPr lang="zh-CN" altLang="en-US" sz="2200" b="1">
                <a:latin typeface="宋体" charset="-122"/>
              </a:rPr>
              <a:t>升高到</a:t>
            </a:r>
            <a:r>
              <a:rPr lang="en-US" altLang="zh-CN" sz="2200" b="1">
                <a:latin typeface="宋体" charset="-122"/>
              </a:rPr>
              <a:t>0℃</a:t>
            </a:r>
            <a:r>
              <a:rPr lang="zh-CN" altLang="en-US" sz="2200" b="1">
                <a:latin typeface="宋体" charset="-122"/>
              </a:rPr>
              <a:t>，但未熔化成水，需要吸收多少热量？如果这些热量是由温度从</a:t>
            </a:r>
            <a:r>
              <a:rPr lang="en-US" altLang="zh-CN" sz="2200" b="1">
                <a:latin typeface="宋体" charset="-122"/>
              </a:rPr>
              <a:t>5℃</a:t>
            </a:r>
            <a:r>
              <a:rPr lang="zh-CN" altLang="en-US" sz="2200" b="1">
                <a:latin typeface="宋体" charset="-122"/>
              </a:rPr>
              <a:t>降低到</a:t>
            </a:r>
            <a:r>
              <a:rPr lang="en-US" altLang="zh-CN" sz="2200" b="1">
                <a:latin typeface="宋体" charset="-122"/>
              </a:rPr>
              <a:t>0℃</a:t>
            </a:r>
            <a:r>
              <a:rPr lang="zh-CN" altLang="en-US" sz="2200" b="1">
                <a:latin typeface="宋体" charset="-122"/>
              </a:rPr>
              <a:t>的水供给的，需要多少克</a:t>
            </a:r>
            <a:r>
              <a:rPr lang="en-US" altLang="zh-CN" sz="2200" b="1">
                <a:latin typeface="宋体" charset="-122"/>
              </a:rPr>
              <a:t>5℃</a:t>
            </a:r>
            <a:r>
              <a:rPr lang="zh-CN" altLang="en-US" sz="2200" b="1">
                <a:latin typeface="宋体" charset="-122"/>
              </a:rPr>
              <a:t>的水？［冰的比热容</a:t>
            </a:r>
            <a:r>
              <a:rPr lang="en-US" altLang="zh-CN" sz="2200" b="1">
                <a:latin typeface="宋体" charset="-122"/>
              </a:rPr>
              <a:t>2.1×10</a:t>
            </a:r>
            <a:r>
              <a:rPr lang="en-US" altLang="zh-CN" sz="2200" b="1" baseline="30000">
                <a:latin typeface="宋体" charset="-122"/>
              </a:rPr>
              <a:t>3</a:t>
            </a:r>
            <a:r>
              <a:rPr lang="en-US" altLang="zh-CN" sz="2200" b="1">
                <a:latin typeface="宋体" charset="-122"/>
              </a:rPr>
              <a:t> J/(kg·℃)</a:t>
            </a:r>
            <a:r>
              <a:rPr lang="zh-CN" altLang="en-US" sz="2200" b="1">
                <a:latin typeface="宋体" charset="-122"/>
              </a:rPr>
              <a:t>］</a:t>
            </a:r>
            <a:endParaRPr lang="en-US" altLang="zh-CN" sz="2200" b="1">
              <a:latin typeface="宋体" charset="-122"/>
            </a:endParaRPr>
          </a:p>
        </p:txBody>
      </p:sp>
      <p:sp>
        <p:nvSpPr>
          <p:cNvPr id="43010" name="Text Box 6"/>
          <p:cNvSpPr/>
          <p:nvPr>
            <p:custDataLst>
              <p:tags r:id="rId3"/>
            </p:custDataLst>
          </p:nvPr>
        </p:nvSpPr>
        <p:spPr>
          <a:xfrm>
            <a:off x="619125" y="1902885"/>
            <a:ext cx="8134350" cy="26314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解：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m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冰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=20 g=20×10</a:t>
            </a:r>
            <a:r>
              <a:rPr lang="en-US" altLang="zh-CN" sz="2200" b="1" baseline="30000">
                <a:solidFill>
                  <a:srgbClr val="FF0000"/>
                </a:solidFill>
                <a:latin typeface="宋体" charset="-122"/>
              </a:rPr>
              <a:t>-3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 kg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，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Δ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t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冰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=0℃-(-10℃)=10℃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，冰吸收的热量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Q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吸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=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c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冰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m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冰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Δ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t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冰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=2.1×10</a:t>
            </a:r>
            <a:r>
              <a:rPr lang="en-US" altLang="zh-CN" sz="2200" b="1" baseline="30000">
                <a:solidFill>
                  <a:srgbClr val="FF0000"/>
                </a:solidFill>
                <a:latin typeface="宋体" charset="-122"/>
              </a:rPr>
              <a:t>3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 J/(kg·℃)×20×10</a:t>
            </a:r>
            <a:r>
              <a:rPr lang="en-US" altLang="zh-CN" sz="2200" b="1" baseline="30000">
                <a:solidFill>
                  <a:srgbClr val="FF0000"/>
                </a:solidFill>
                <a:latin typeface="宋体" charset="-122"/>
              </a:rPr>
              <a:t>-3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 kg×10℃=420 J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；</a:t>
            </a:r>
            <a:endParaRPr lang="en-US" altLang="zh-CN" sz="2200" b="1">
              <a:solidFill>
                <a:srgbClr val="FF0000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由题知，冰升高温度吸收的热量由水降温放热提供，即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Q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吸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=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Q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放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=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c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水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m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水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Δ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t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水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，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Δ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t</a:t>
            </a:r>
            <a:r>
              <a:rPr lang="zh-CN" altLang="en-US" sz="2200" b="1" baseline="-25000">
                <a:solidFill>
                  <a:srgbClr val="FF0000"/>
                </a:solidFill>
                <a:latin typeface="宋体" charset="-122"/>
              </a:rPr>
              <a:t>水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=5℃-0℃=5℃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，需要水的质量</a:t>
            </a:r>
          </a:p>
        </p:txBody>
      </p:sp>
      <p:graphicFrame>
        <p:nvGraphicFramePr>
          <p:cNvPr id="41988" name="对象 1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744539" y="5361518"/>
          <a:ext cx="6796087" cy="1159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6" imgW="3670300" imgH="469900" progId="Equation.DSMT4">
                  <p:embed/>
                </p:oleObj>
              </mc:Choice>
              <mc:Fallback>
                <p:oleObj r:id="rId6" imgW="3670300" imgH="4699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539" y="5361518"/>
                        <a:ext cx="6796087" cy="11599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8037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 fill="hold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8150" y="669469"/>
            <a:ext cx="7991475" cy="131112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200" b="1">
                <a:latin typeface="宋体" charset="-122"/>
              </a:rPr>
              <a:t>例</a:t>
            </a:r>
            <a:r>
              <a:rPr lang="en-US" altLang="zh-CN" sz="2200" b="1">
                <a:latin typeface="宋体" charset="-122"/>
              </a:rPr>
              <a:t>3.</a:t>
            </a:r>
            <a:r>
              <a:rPr lang="zh-CN" altLang="en-US" sz="2200" b="1">
                <a:latin typeface="宋体" charset="-122"/>
              </a:rPr>
              <a:t>在</a:t>
            </a:r>
            <a:r>
              <a:rPr lang="en-US" altLang="zh-CN" sz="2200" b="1">
                <a:latin typeface="宋体" charset="-122"/>
              </a:rPr>
              <a:t>1</a:t>
            </a:r>
            <a:r>
              <a:rPr lang="zh-CN" altLang="en-US" sz="2200" b="1">
                <a:latin typeface="宋体" charset="-122"/>
              </a:rPr>
              <a:t>标准大气压下，把一质量为</a:t>
            </a:r>
            <a:r>
              <a:rPr lang="en-US" altLang="zh-CN" sz="2200" b="1">
                <a:latin typeface="宋体" charset="-122"/>
              </a:rPr>
              <a:t>500g</a:t>
            </a:r>
            <a:r>
              <a:rPr lang="zh-CN" altLang="en-US" sz="2200" b="1">
                <a:latin typeface="宋体" charset="-122"/>
              </a:rPr>
              <a:t>的高温物体投入质量为</a:t>
            </a:r>
            <a:r>
              <a:rPr lang="en-US" altLang="zh-CN" sz="2200" b="1">
                <a:latin typeface="宋体" charset="-122"/>
              </a:rPr>
              <a:t>8kg</a:t>
            </a:r>
            <a:r>
              <a:rPr lang="zh-CN" altLang="en-US" sz="2200" b="1">
                <a:latin typeface="宋体" charset="-122"/>
              </a:rPr>
              <a:t>、温度为</a:t>
            </a:r>
            <a:r>
              <a:rPr lang="en-US" altLang="zh-CN" sz="2200" b="1">
                <a:latin typeface="宋体" charset="-122"/>
              </a:rPr>
              <a:t>20℃</a:t>
            </a:r>
            <a:r>
              <a:rPr lang="zh-CN" altLang="en-US" sz="2200" b="1">
                <a:latin typeface="宋体" charset="-122"/>
              </a:rPr>
              <a:t>的水中，如果物体放出的热量是</a:t>
            </a:r>
            <a:r>
              <a:rPr lang="en-US" altLang="zh-CN" sz="2200" b="1">
                <a:latin typeface="宋体" charset="-122"/>
              </a:rPr>
              <a:t>2.73×10</a:t>
            </a:r>
            <a:r>
              <a:rPr lang="en-US" altLang="zh-CN" sz="2200" b="1" baseline="30000">
                <a:latin typeface="宋体" charset="-122"/>
              </a:rPr>
              <a:t>6</a:t>
            </a:r>
            <a:r>
              <a:rPr lang="en-US" altLang="zh-CN" sz="2200" b="1">
                <a:latin typeface="宋体" charset="-122"/>
              </a:rPr>
              <a:t>J</a:t>
            </a:r>
            <a:r>
              <a:rPr lang="zh-CN" altLang="en-US" sz="2200" b="1">
                <a:latin typeface="宋体" charset="-122"/>
              </a:rPr>
              <a:t>，不计热量损失，则水的温度会升高到</a:t>
            </a:r>
            <a:r>
              <a:rPr lang="en-US" altLang="zh-CN" sz="2200" b="1">
                <a:latin typeface="宋体" charset="-122"/>
              </a:rPr>
              <a:t>________</a:t>
            </a:r>
            <a:r>
              <a:rPr lang="zh-CN" altLang="en-US" sz="2200" b="1">
                <a:latin typeface="宋体" charset="-122"/>
              </a:rPr>
              <a:t>℃</a:t>
            </a:r>
            <a:r>
              <a:rPr lang="en-US" altLang="zh-CN" sz="2200" b="1">
                <a:latin typeface="宋体" charset="-122"/>
              </a:rPr>
              <a:t>.</a:t>
            </a:r>
          </a:p>
        </p:txBody>
      </p:sp>
      <p:sp>
        <p:nvSpPr>
          <p:cNvPr id="44034" name="Text Box 6"/>
          <p:cNvSpPr/>
          <p:nvPr>
            <p:custDataLst>
              <p:tags r:id="rId3"/>
            </p:custDataLst>
          </p:nvPr>
        </p:nvSpPr>
        <p:spPr>
          <a:xfrm>
            <a:off x="419100" y="2233085"/>
            <a:ext cx="8281988" cy="26314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buFont typeface="Arial" charset="0"/>
              <a:buNone/>
            </a:pP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解：根据热量公式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Q 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= 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cm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Δ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t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，得水升高的温度为：</a:t>
            </a:r>
          </a:p>
          <a:p>
            <a:pPr indent="457200">
              <a:lnSpc>
                <a:spcPct val="150000"/>
              </a:lnSpc>
              <a:buFont typeface="Arial" charset="0"/>
              <a:buNone/>
            </a:pPr>
            <a:endParaRPr lang="en-US" altLang="zh-CN" sz="2200" b="1">
              <a:solidFill>
                <a:srgbClr val="FF0000"/>
              </a:solidFill>
              <a:latin typeface="宋体" charset="-122"/>
            </a:endParaRPr>
          </a:p>
          <a:p>
            <a:pPr indent="457200">
              <a:lnSpc>
                <a:spcPct val="150000"/>
              </a:lnSpc>
              <a:buFont typeface="Arial" charset="0"/>
              <a:buNone/>
            </a:pPr>
            <a:endParaRPr lang="zh-CN" altLang="en-US" sz="2200" b="1">
              <a:solidFill>
                <a:srgbClr val="FF0000"/>
              </a:solidFill>
              <a:latin typeface="宋体" charset="-122"/>
            </a:endParaRPr>
          </a:p>
          <a:p>
            <a:pPr indent="457200">
              <a:lnSpc>
                <a:spcPct val="150000"/>
              </a:lnSpc>
              <a:buFont typeface="Arial" charset="0"/>
              <a:buNone/>
            </a:pP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由于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t</a:t>
            </a:r>
            <a:r>
              <a:rPr lang="en-US" altLang="zh-CN" sz="2200" b="1" baseline="-25000">
                <a:solidFill>
                  <a:srgbClr val="FF0000"/>
                </a:solidFill>
                <a:latin typeface="宋体" charset="-122"/>
              </a:rPr>
              <a:t>0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+Δ</a:t>
            </a:r>
            <a:r>
              <a:rPr lang="en-US" altLang="zh-CN" sz="2200" b="1" i="1">
                <a:solidFill>
                  <a:srgbClr val="FF0000"/>
                </a:solidFill>
                <a:latin typeface="宋体" charset="-122"/>
              </a:rPr>
              <a:t>t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=20℃+81.25℃=101.25℃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＞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100℃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，又因在标准大气压下水沸腾后温度会保持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100℃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，故水的末温为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100℃.</a:t>
            </a:r>
          </a:p>
        </p:txBody>
      </p:sp>
      <p:graphicFrame>
        <p:nvGraphicFramePr>
          <p:cNvPr id="43012" name="对象 1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836739" y="3139017"/>
          <a:ext cx="5445125" cy="1132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8" imgW="3009900" imgH="469900" progId="Equation.DSMT4">
                  <p:embed/>
                </p:oleObj>
              </mc:Choice>
              <mc:Fallback>
                <p:oleObj r:id="rId8" imgW="3009900" imgH="4699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39" y="3139017"/>
                        <a:ext cx="5445125" cy="1132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对象 2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7208839" y="2222500"/>
          <a:ext cx="1031875" cy="982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10" imgW="571252" imgH="406224" progId="Equation.DSMT4">
                  <p:embed/>
                </p:oleObj>
              </mc:Choice>
              <mc:Fallback>
                <p:oleObj r:id="rId10" imgW="571252" imgH="406224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8839" y="2222500"/>
                        <a:ext cx="1031875" cy="9821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7" name="矩形 3"/>
          <p:cNvSpPr/>
          <p:nvPr>
            <p:custDataLst>
              <p:tags r:id="rId6"/>
            </p:custDataLst>
          </p:nvPr>
        </p:nvSpPr>
        <p:spPr>
          <a:xfrm>
            <a:off x="5307014" y="1524001"/>
            <a:ext cx="846137" cy="4616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20337832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charRg st="7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44034">
                                            <p:txEl>
                                              <p:charRg st="72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charRg st="9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 fill="hold"/>
                                        <p:tgtEl>
                                          <p:spTgt spid="44034">
                                            <p:txEl>
                                              <p:charRg st="96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 fill="hold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8"/>
          <p:cNvSpPr/>
          <p:nvPr>
            <p:custDataLst>
              <p:tags r:id="rId1"/>
            </p:custDataLst>
          </p:nvPr>
        </p:nvSpPr>
        <p:spPr>
          <a:xfrm>
            <a:off x="422276" y="1943101"/>
            <a:ext cx="5618163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宋体" charset="-122"/>
              </a:rPr>
              <a:t>1.</a:t>
            </a:r>
            <a:r>
              <a:rPr lang="zh-CN" altLang="en-US" sz="2400" b="1">
                <a:latin typeface="宋体" charset="-122"/>
              </a:rPr>
              <a:t>探究水吸收的热量跟哪些因素有关</a:t>
            </a:r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163" y="2592918"/>
            <a:ext cx="1860550" cy="2480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7172" name="Picture 3"/>
          <p:cNvPicPr>
            <a:picLocks noGrp="1" noChangeAspect="1" noChangeArrowheads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6" y="2592918"/>
            <a:ext cx="1998663" cy="235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8196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6050" y="5003801"/>
            <a:ext cx="890428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（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1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）水吸收的热量与水的质量有关，水的质量越大吸收热量越多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.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（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2</a:t>
            </a:r>
            <a:r>
              <a:rPr lang="zh-CN" altLang="en-US" sz="2200" b="1">
                <a:solidFill>
                  <a:srgbClr val="FF0000"/>
                </a:solidFill>
                <a:latin typeface="宋体" charset="-122"/>
              </a:rPr>
              <a:t>）水吸收的热量与水温升高多少有关，水温升高越多吸收热量越多</a:t>
            </a:r>
            <a:r>
              <a:rPr lang="en-US" altLang="zh-CN" sz="2200" b="1">
                <a:solidFill>
                  <a:srgbClr val="FF0000"/>
                </a:solidFill>
                <a:latin typeface="宋体" charset="-122"/>
              </a:rPr>
              <a:t>.</a:t>
            </a:r>
          </a:p>
        </p:txBody>
      </p:sp>
      <p:grpSp>
        <p:nvGrpSpPr>
          <p:cNvPr id="7174" name="组合 1"/>
          <p:cNvGrpSpPr>
            <a:grpSpLocks/>
          </p:cNvGrpSpPr>
          <p:nvPr/>
        </p:nvGrpSpPr>
        <p:grpSpPr bwMode="auto">
          <a:xfrm>
            <a:off x="146050" y="260351"/>
            <a:ext cx="5341938" cy="736600"/>
            <a:chOff x="230" y="308"/>
            <a:chExt cx="8412" cy="870"/>
          </a:xfrm>
        </p:grpSpPr>
        <p:sp>
          <p:nvSpPr>
            <p:cNvPr id="8198" name="Shape 108"/>
            <p:cNvSpPr/>
            <p:nvPr>
              <p:custDataLst>
                <p:tags r:id="rId10"/>
              </p:custDataLst>
            </p:nvPr>
          </p:nvSpPr>
          <p:spPr>
            <a:xfrm>
              <a:off x="255" y="308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zh-CN">
                <a:solidFill>
                  <a:srgbClr val="000000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7176" name="Shape 11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30" y="340"/>
              <a:ext cx="982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algn="ctr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45719" rIns="45719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FFFFF"/>
                  </a:solidFill>
                  <a:latin typeface="Helvetica"/>
                  <a:ea typeface="方正舒体" pitchFamily="2" charset="-122"/>
                  <a:sym typeface="微软雅黑" charset="-122"/>
                </a:rPr>
                <a:t>2</a:t>
              </a:r>
              <a:endParaRPr lang="zh-CN" sz="2400">
                <a:solidFill>
                  <a:srgbClr val="FFFFFF"/>
                </a:solidFill>
                <a:latin typeface="Helvetica"/>
                <a:ea typeface="方正舒体" pitchFamily="2" charset="-122"/>
                <a:sym typeface="微软雅黑" charset="-122"/>
              </a:endParaRPr>
            </a:p>
          </p:txBody>
        </p:sp>
        <p:sp>
          <p:nvSpPr>
            <p:cNvPr id="8200" name="文本框 1"/>
            <p:cNvSpPr txBox="1"/>
            <p:nvPr>
              <p:custDataLst>
                <p:tags r:id="rId12"/>
              </p:custDataLst>
            </p:nvPr>
          </p:nvSpPr>
          <p:spPr>
            <a:xfrm>
              <a:off x="1485" y="383"/>
              <a:ext cx="1761" cy="47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wrap="none" lIns="45719" tIns="45719" rIns="45719" bIns="45719">
              <a:spAutoFit/>
            </a:bodyPr>
            <a:lstStyle/>
            <a:p>
              <a:pPr latinLnBrk="1" hangingPunct="0"/>
              <a:r>
                <a:rPr lang="zh-CN" altLang="en-US" sz="2000" b="1">
                  <a:solidFill>
                    <a:srgbClr val="000000"/>
                  </a:solidFill>
                  <a:latin typeface="微软雅黑" charset="-122"/>
                  <a:ea typeface="微软雅黑" charset="-122"/>
                  <a:sym typeface="Arial" charset="0"/>
                </a:rPr>
                <a:t>课堂活动</a:t>
              </a:r>
            </a:p>
          </p:txBody>
        </p:sp>
        <p:sp>
          <p:nvSpPr>
            <p:cNvPr id="7178" name="直接连接符 103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1290" y="1067"/>
              <a:ext cx="7352" cy="0"/>
            </a:xfrm>
            <a:prstGeom prst="line">
              <a:avLst/>
            </a:prstGeom>
            <a:noFill/>
            <a:ln w="28575" cap="flat" algn="ctr">
              <a:solidFill>
                <a:srgbClr val="007E27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10800000" algn="r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9" name="组合 2"/>
          <p:cNvGrpSpPr>
            <a:grpSpLocks/>
          </p:cNvGrpSpPr>
          <p:nvPr/>
        </p:nvGrpSpPr>
        <p:grpSpPr bwMode="auto">
          <a:xfrm>
            <a:off x="355601" y="971552"/>
            <a:ext cx="6322060" cy="1035049"/>
            <a:chOff x="1340" y="2375"/>
            <a:chExt cx="9955" cy="1224"/>
          </a:xfrm>
        </p:grpSpPr>
        <p:sp>
          <p:nvSpPr>
            <p:cNvPr id="7180" name="AutoShape 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3918" y="2668"/>
              <a:ext cx="7377" cy="695"/>
            </a:xfrm>
            <a:prstGeom prst="roundRect">
              <a:avLst>
                <a:gd name="adj" fmla="val 47681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黑体" pitchFamily="49" charset="-122"/>
              </a:endParaRPr>
            </a:p>
          </p:txBody>
        </p:sp>
        <p:sp>
          <p:nvSpPr>
            <p:cNvPr id="27" name="AutoShape 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1340" y="2668"/>
              <a:ext cx="2710" cy="695"/>
            </a:xfrm>
            <a:prstGeom prst="roundRect">
              <a:avLst>
                <a:gd name="adj" fmla="val 47681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黑体" pitchFamily="49" charset="-122"/>
              </a:endParaRPr>
            </a:p>
          </p:txBody>
        </p:sp>
        <p:sp>
          <p:nvSpPr>
            <p:cNvPr id="8205" name="AutoShape 11"/>
            <p:cNvSpPr/>
            <p:nvPr>
              <p:custDataLst>
                <p:tags r:id="rId7"/>
              </p:custDataLst>
            </p:nvPr>
          </p:nvSpPr>
          <p:spPr>
            <a:xfrm>
              <a:off x="3397" y="2375"/>
              <a:ext cx="1225" cy="1224"/>
            </a:xfrm>
            <a:prstGeom prst="diamond">
              <a:avLst/>
            </a:prstGeom>
            <a:solidFill>
              <a:srgbClr val="FF6600"/>
            </a:solidFill>
            <a:ln w="38100">
              <a:solidFill>
                <a:schemeClr val="bg1"/>
              </a:solidFill>
              <a:miter lim="800000"/>
            </a:ln>
            <a:effectLst>
              <a:outerShdw sy="5000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algn="ctr" eaLnBrk="0" hangingPunct="0"/>
              <a:r>
                <a:rPr lang="en-US" altLang="ko-KR" sz="28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FF"/>
                  </a:solidFill>
                  <a:ea typeface="Gulim" pitchFamily="34" charset="-127"/>
                  <a:sym typeface="Wingdings"/>
                </a:rPr>
                <a:t>1</a:t>
              </a:r>
              <a:endParaRPr lang="en-US" altLang="ko-KR" sz="2800" b="1">
                <a:solidFill>
                  <a:srgbClr val="FFFFFF"/>
                </a:solidFill>
                <a:ea typeface="Gulim" pitchFamily="34" charset="-127"/>
              </a:endParaRPr>
            </a:p>
          </p:txBody>
        </p:sp>
        <p:sp>
          <p:nvSpPr>
            <p:cNvPr id="7183" name="文本框 2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518" y="2633"/>
              <a:ext cx="1866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Adobe 黑体 Std R" pitchFamily="34" charset="-122"/>
                  <a:ea typeface="Adobe 黑体 Std R" pitchFamily="34" charset="-122"/>
                </a:rPr>
                <a:t>知识点</a:t>
              </a:r>
            </a:p>
          </p:txBody>
        </p:sp>
        <p:sp>
          <p:nvSpPr>
            <p:cNvPr id="7184" name="文本框 2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703" y="2633"/>
              <a:ext cx="6066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rgbClr val="FFFF00"/>
                  </a:solidFill>
                  <a:latin typeface="Adobe 黑体 Std R" pitchFamily="34" charset="-122"/>
                  <a:ea typeface="Adobe 黑体 Std R" pitchFamily="34" charset="-122"/>
                </a:rPr>
                <a:t>探究不同物质的吸热能力</a:t>
              </a:r>
              <a:endParaRPr lang="en-US" altLang="zh-CN" sz="2600" b="1">
                <a:solidFill>
                  <a:srgbClr val="FFFF00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4601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1"/>
          <p:cNvGrpSpPr>
            <a:grpSpLocks/>
          </p:cNvGrpSpPr>
          <p:nvPr/>
        </p:nvGrpSpPr>
        <p:grpSpPr bwMode="auto">
          <a:xfrm>
            <a:off x="146050" y="260351"/>
            <a:ext cx="5342573" cy="736600"/>
            <a:chOff x="230" y="308"/>
            <a:chExt cx="8413" cy="870"/>
          </a:xfrm>
        </p:grpSpPr>
        <p:sp>
          <p:nvSpPr>
            <p:cNvPr id="45058" name="Shape 108"/>
            <p:cNvSpPr/>
            <p:nvPr>
              <p:custDataLst>
                <p:tags r:id="rId5"/>
              </p:custDataLst>
            </p:nvPr>
          </p:nvSpPr>
          <p:spPr>
            <a:xfrm>
              <a:off x="255" y="308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zh-CN">
                <a:solidFill>
                  <a:srgbClr val="000000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45059" name="Shape 112"/>
            <p:cNvSpPr/>
            <p:nvPr>
              <p:custDataLst>
                <p:tags r:id="rId6"/>
              </p:custDataLst>
            </p:nvPr>
          </p:nvSpPr>
          <p:spPr>
            <a:xfrm>
              <a:off x="230" y="340"/>
              <a:ext cx="982" cy="54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charset="-122"/>
                  <a:ea typeface="微软雅黑" panose="020B0503020204020204" charset="-122"/>
                  <a:cs typeface="微软雅黑" panose="020B0503020204020204" charset="-122"/>
                  <a:sym typeface="微软雅黑" charset="-122"/>
                </a:defRPr>
              </a:lvl1pPr>
            </a:lstStyle>
            <a:p>
              <a:pPr fontAlgn="auto">
                <a:buSzTx/>
              </a:pPr>
              <a:r>
                <a:rPr lang="en-US" sz="2400" kern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latin typeface="Helvetica" charset="0"/>
                  <a:ea typeface="方正舒体" pitchFamily="2" charset="-122"/>
                  <a:cs typeface="微软雅黑"/>
                </a:rPr>
                <a:t>3</a:t>
              </a:r>
              <a:endParaRPr lang="en-US" sz="2400" kern="0">
                <a:latin typeface="Helvetica" charset="0"/>
                <a:ea typeface="方正舒体" pitchFamily="2" charset="-122"/>
                <a:cs typeface="微软雅黑"/>
              </a:endParaRPr>
            </a:p>
          </p:txBody>
        </p:sp>
        <p:sp>
          <p:nvSpPr>
            <p:cNvPr id="45060" name="文本框 1"/>
            <p:cNvSpPr txBox="1"/>
            <p:nvPr>
              <p:custDataLst>
                <p:tags r:id="rId7"/>
              </p:custDataLst>
            </p:nvPr>
          </p:nvSpPr>
          <p:spPr>
            <a:xfrm>
              <a:off x="1485" y="383"/>
              <a:ext cx="1761" cy="47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wrap="none" lIns="45719" tIns="45719" rIns="45719" bIns="45719">
              <a:spAutoFit/>
            </a:bodyPr>
            <a:lstStyle/>
            <a:p>
              <a:pPr latinLnBrk="1" hangingPunct="0"/>
              <a:r>
                <a:rPr lang="zh-CN" altLang="en-US" sz="2000" b="1">
                  <a:solidFill>
                    <a:srgbClr val="000000"/>
                  </a:solidFill>
                  <a:latin typeface="微软雅黑" charset="-122"/>
                  <a:ea typeface="微软雅黑" charset="-122"/>
                  <a:sym typeface="Arial" charset="0"/>
                </a:rPr>
                <a:t>课堂小结</a:t>
              </a:r>
            </a:p>
          </p:txBody>
        </p:sp>
        <p:sp>
          <p:nvSpPr>
            <p:cNvPr id="44038" name="直接连接符 103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1290" y="1068"/>
              <a:ext cx="7353" cy="0"/>
            </a:xfrm>
            <a:prstGeom prst="line">
              <a:avLst/>
            </a:prstGeom>
            <a:noFill/>
            <a:ln w="28575" cap="flat" algn="ctr">
              <a:solidFill>
                <a:srgbClr val="007E27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10800000" algn="r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6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6725" y="1720851"/>
            <a:ext cx="8234363" cy="91940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　　一定质量的某种物质，在温度升高时吸收的热量与它的质量和升高的温度乘积之比，叫做这种物质的</a:t>
            </a:r>
            <a:r>
              <a:rPr lang="zh-CN" altLang="en-US" sz="2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比热容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07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6725" y="3100918"/>
            <a:ext cx="8234363" cy="91940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　　比热容用符号</a:t>
            </a:r>
            <a:r>
              <a:rPr lang="en-US" altLang="zh-CN" sz="2000" b="1" i="1">
                <a:latin typeface="Times New Roman" pitchFamily="18" charset="0"/>
                <a:ea typeface="黑体" pitchFamily="49" charset="-122"/>
              </a:rPr>
              <a:t>c 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表示，它的单位是焦每千克摄氏度，符号是</a:t>
            </a:r>
            <a:r>
              <a:rPr lang="en-US" altLang="zh-CN" sz="2000" b="1">
                <a:latin typeface="Times New Roman" pitchFamily="18" charset="0"/>
                <a:ea typeface="黑体" pitchFamily="49" charset="-122"/>
              </a:rPr>
              <a:t>J/(kg · </a:t>
            </a:r>
            <a:r>
              <a:rPr lang="zh-CN" altLang="en-US" sz="2000" b="1">
                <a:latin typeface="Times New Roman" pitchFamily="18" charset="0"/>
                <a:ea typeface="黑体" pitchFamily="49" charset="-122"/>
              </a:rPr>
              <a:t>℃</a:t>
            </a:r>
            <a:r>
              <a:rPr lang="en-US" altLang="zh-CN" sz="2000" b="1">
                <a:latin typeface="Times New Roman" pitchFamily="18" charset="0"/>
                <a:ea typeface="黑体" pitchFamily="49" charset="-122"/>
              </a:rPr>
              <a:t>)</a:t>
            </a:r>
            <a:r>
              <a:rPr lang="zh-CN" altLang="en-US" sz="2000" b="1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45064" name="Rectangle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6725" y="1183217"/>
            <a:ext cx="25082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什么是比热容</a:t>
            </a:r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?</a:t>
            </a:r>
            <a:endParaRPr lang="zh-CN" altLang="en-US" sz="2000" b="1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5065" name="TextBox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6725" y="4525433"/>
            <a:ext cx="8234363" cy="1467180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C00000"/>
            </a:solidFill>
            <a:round/>
          </a:ln>
        </p:spPr>
        <p:txBody>
          <a:bodyPr tIns="72000" bIns="14400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热量的计算：（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）升温吸热：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Q</a:t>
            </a:r>
            <a:r>
              <a:rPr lang="zh-CN" altLang="en-US" sz="2400" b="1" baseline="-25000">
                <a:latin typeface="Times New Roman" pitchFamily="18" charset="0"/>
                <a:ea typeface="黑体" pitchFamily="49" charset="-122"/>
              </a:rPr>
              <a:t>吸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cm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-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 baseline="-25000">
                <a:latin typeface="Times New Roman" pitchFamily="18" charset="0"/>
                <a:ea typeface="黑体" pitchFamily="49" charset="-122"/>
              </a:rPr>
              <a:t>0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.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）降温放热：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Q</a:t>
            </a:r>
            <a:r>
              <a:rPr lang="zh-CN" altLang="en-US" sz="2400" b="1" baseline="-25000">
                <a:latin typeface="Times New Roman" pitchFamily="18" charset="0"/>
                <a:ea typeface="黑体" pitchFamily="49" charset="-122"/>
              </a:rPr>
              <a:t>放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cm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1" baseline="-25000">
                <a:latin typeface="Times New Roman" pitchFamily="18" charset="0"/>
                <a:ea typeface="黑体" pitchFamily="49" charset="-122"/>
              </a:rPr>
              <a:t>0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-</a:t>
            </a:r>
            <a:r>
              <a:rPr lang="en-US" altLang="zh-CN" sz="2400" b="1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.</a:t>
            </a:r>
            <a:endParaRPr lang="zh-CN" altLang="en-US" sz="2400" b="1">
              <a:solidFill>
                <a:srgbClr val="CC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4427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4"/>
          <p:cNvSpPr/>
          <p:nvPr>
            <p:custDataLst>
              <p:tags r:id="rId1"/>
            </p:custDataLst>
          </p:nvPr>
        </p:nvSpPr>
        <p:spPr>
          <a:xfrm>
            <a:off x="5386388" y="1441451"/>
            <a:ext cx="136525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A B D</a:t>
            </a:r>
            <a:endParaRPr lang="en-US" altLang="zh-CN" sz="24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5059" name="Group 11"/>
          <p:cNvGrpSpPr>
            <a:grpSpLocks/>
          </p:cNvGrpSpPr>
          <p:nvPr/>
        </p:nvGrpSpPr>
        <p:grpSpPr bwMode="auto">
          <a:xfrm>
            <a:off x="1111250" y="4040717"/>
            <a:ext cx="6883400" cy="2598987"/>
            <a:chOff x="272" y="2564"/>
            <a:chExt cx="5351" cy="1515"/>
          </a:xfrm>
        </p:grpSpPr>
        <p:pic>
          <p:nvPicPr>
            <p:cNvPr id="45060" name="Picture 6" descr="水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108" t="13655"/>
            <a:stretch>
              <a:fillRect/>
            </a:stretch>
          </p:blipFill>
          <p:spPr bwMode="auto">
            <a:xfrm>
              <a:off x="1610" y="2591"/>
              <a:ext cx="1338" cy="1219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61" name="Text Box 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06" y="3810"/>
              <a:ext cx="4717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 sz="2400" b="1">
                  <a:latin typeface="Times New Roman" pitchFamily="18" charset="0"/>
                  <a:ea typeface="黑体" pitchFamily="49" charset="-122"/>
                </a:rPr>
                <a:t>A                      B                      C                     D</a:t>
              </a:r>
            </a:p>
          </p:txBody>
        </p:sp>
        <p:pic>
          <p:nvPicPr>
            <p:cNvPr id="45062" name="Picture 8" descr="撒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2616"/>
              <a:ext cx="1225" cy="1205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63" name="Picture 9" descr="谈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" y="2617"/>
              <a:ext cx="1247" cy="1219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64" name="Picture 10" descr="水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177" b="-200"/>
            <a:stretch>
              <a:fillRect/>
            </a:stretch>
          </p:blipFill>
          <p:spPr bwMode="auto">
            <a:xfrm>
              <a:off x="272" y="2564"/>
              <a:ext cx="1338" cy="125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065" name="Rectangle 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25" y="1441452"/>
            <a:ext cx="902335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latin typeface="宋体" charset="-122"/>
              </a:rPr>
              <a:t>1.以下与水的比热容有很大关系的是</a:t>
            </a:r>
            <a:r>
              <a:rPr lang="zh-CN" altLang="en-US" sz="2400">
                <a:latin typeface="宋体" charset="-122"/>
              </a:rPr>
              <a:t>（       ）</a:t>
            </a:r>
          </a:p>
          <a:p>
            <a:pPr eaLnBrk="0" hangingPunct="0"/>
            <a:r>
              <a:rPr lang="zh-CN" altLang="en-US" sz="2400">
                <a:latin typeface="宋体" charset="-122"/>
              </a:rPr>
              <a:t>　</a:t>
            </a:r>
            <a:r>
              <a:rPr lang="en-US" altLang="zh-CN" sz="2400">
                <a:latin typeface="宋体" charset="-122"/>
              </a:rPr>
              <a:t>A</a:t>
            </a:r>
            <a:r>
              <a:rPr lang="zh-CN" altLang="en-US" sz="2400">
                <a:latin typeface="宋体" charset="-122"/>
              </a:rPr>
              <a:t>．汽车的发动机用循环流动的水来冷却  </a:t>
            </a:r>
          </a:p>
          <a:p>
            <a:pPr eaLnBrk="0" hangingPunct="0"/>
            <a:r>
              <a:rPr lang="zh-CN" altLang="en-US" sz="2400">
                <a:latin typeface="宋体" charset="-122"/>
              </a:rPr>
              <a:t>　</a:t>
            </a:r>
            <a:r>
              <a:rPr lang="en-US" altLang="zh-CN" sz="2400">
                <a:latin typeface="宋体" charset="-122"/>
              </a:rPr>
              <a:t>B</a:t>
            </a:r>
            <a:r>
              <a:rPr lang="zh-CN" altLang="en-US" sz="2400">
                <a:latin typeface="宋体" charset="-122"/>
              </a:rPr>
              <a:t>．生活中往往用热水取暖</a:t>
            </a:r>
          </a:p>
          <a:p>
            <a:pPr eaLnBrk="0" hangingPunct="0"/>
            <a:r>
              <a:rPr lang="zh-CN" altLang="en-US" sz="2400">
                <a:latin typeface="宋体" charset="-122"/>
              </a:rPr>
              <a:t>　</a:t>
            </a:r>
            <a:r>
              <a:rPr lang="en-US" altLang="zh-CN" sz="2400">
                <a:latin typeface="宋体" charset="-122"/>
              </a:rPr>
              <a:t>C</a:t>
            </a:r>
            <a:r>
              <a:rPr lang="zh-CN" altLang="en-US" sz="2400">
                <a:latin typeface="宋体" charset="-122"/>
              </a:rPr>
              <a:t>．夏天洒水降温    </a:t>
            </a:r>
          </a:p>
          <a:p>
            <a:pPr eaLnBrk="0" hangingPunct="0"/>
            <a:r>
              <a:rPr lang="zh-CN" altLang="en-US" sz="2400">
                <a:latin typeface="宋体" charset="-122"/>
              </a:rPr>
              <a:t>　</a:t>
            </a:r>
            <a:r>
              <a:rPr lang="en-US" altLang="zh-CN" sz="2400">
                <a:latin typeface="宋体" charset="-122"/>
              </a:rPr>
              <a:t>D</a:t>
            </a:r>
            <a:r>
              <a:rPr lang="zh-CN" altLang="en-US" sz="2400">
                <a:latin typeface="宋体" charset="-122"/>
              </a:rPr>
              <a:t>．滩涂湿地温差小</a:t>
            </a:r>
          </a:p>
        </p:txBody>
      </p:sp>
      <p:grpSp>
        <p:nvGrpSpPr>
          <p:cNvPr id="45066" name="组合 1"/>
          <p:cNvGrpSpPr>
            <a:grpSpLocks/>
          </p:cNvGrpSpPr>
          <p:nvPr/>
        </p:nvGrpSpPr>
        <p:grpSpPr bwMode="auto">
          <a:xfrm>
            <a:off x="146050" y="345017"/>
            <a:ext cx="5342573" cy="736600"/>
            <a:chOff x="230" y="408"/>
            <a:chExt cx="8413" cy="870"/>
          </a:xfrm>
        </p:grpSpPr>
        <p:sp>
          <p:nvSpPr>
            <p:cNvPr id="46090" name="Shape 108"/>
            <p:cNvSpPr/>
            <p:nvPr>
              <p:custDataLst>
                <p:tags r:id="rId3"/>
              </p:custDataLst>
            </p:nvPr>
          </p:nvSpPr>
          <p:spPr>
            <a:xfrm>
              <a:off x="255" y="408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zh-CN">
                <a:solidFill>
                  <a:srgbClr val="000000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46091" name="Shape 112"/>
            <p:cNvSpPr/>
            <p:nvPr>
              <p:custDataLst>
                <p:tags r:id="rId4"/>
              </p:custDataLst>
            </p:nvPr>
          </p:nvSpPr>
          <p:spPr>
            <a:xfrm>
              <a:off x="230" y="440"/>
              <a:ext cx="982" cy="54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charset="-122"/>
                  <a:ea typeface="微软雅黑" panose="020B0503020204020204" charset="-122"/>
                  <a:cs typeface="微软雅黑" panose="020B0503020204020204" charset="-122"/>
                  <a:sym typeface="微软雅黑" charset="-122"/>
                </a:defRPr>
              </a:lvl1pPr>
            </a:lstStyle>
            <a:p>
              <a:pPr fontAlgn="auto">
                <a:buSzTx/>
              </a:pPr>
              <a:r>
                <a:rPr lang="en-US" sz="2400" kern="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latin typeface="Helvetica" charset="0"/>
                  <a:ea typeface="方正舒体" pitchFamily="2" charset="-122"/>
                  <a:cs typeface="微软雅黑"/>
                </a:rPr>
                <a:t>4</a:t>
              </a:r>
              <a:endParaRPr lang="en-US" sz="2400" kern="0">
                <a:latin typeface="Helvetica" charset="0"/>
                <a:ea typeface="方正舒体" pitchFamily="2" charset="-122"/>
                <a:cs typeface="微软雅黑"/>
              </a:endParaRPr>
            </a:p>
          </p:txBody>
        </p:sp>
        <p:sp>
          <p:nvSpPr>
            <p:cNvPr id="46092" name="文本框 1"/>
            <p:cNvSpPr txBox="1"/>
            <p:nvPr>
              <p:custDataLst>
                <p:tags r:id="rId5"/>
              </p:custDataLst>
            </p:nvPr>
          </p:nvSpPr>
          <p:spPr>
            <a:xfrm>
              <a:off x="1485" y="483"/>
              <a:ext cx="1761" cy="47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wrap="none" lIns="45719" tIns="45719" rIns="45719" bIns="45719">
              <a:spAutoFit/>
            </a:bodyPr>
            <a:lstStyle/>
            <a:p>
              <a:pPr latinLnBrk="1" hangingPunct="0"/>
              <a:r>
                <a:rPr lang="zh-CN" altLang="en-US" sz="2000" b="1">
                  <a:solidFill>
                    <a:srgbClr val="000000"/>
                  </a:solidFill>
                  <a:latin typeface="微软雅黑" charset="-122"/>
                  <a:ea typeface="微软雅黑" charset="-122"/>
                  <a:sym typeface="Arial" charset="0"/>
                </a:rPr>
                <a:t>课堂训练</a:t>
              </a:r>
            </a:p>
          </p:txBody>
        </p:sp>
        <p:sp>
          <p:nvSpPr>
            <p:cNvPr id="45070" name="直接连接符 103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1290" y="1168"/>
              <a:ext cx="7353" cy="0"/>
            </a:xfrm>
            <a:prstGeom prst="line">
              <a:avLst/>
            </a:prstGeom>
            <a:noFill/>
            <a:ln w="28575" cap="flat" algn="ctr">
              <a:solidFill>
                <a:srgbClr val="007E27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10800000" algn="r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61043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4313" y="1299633"/>
            <a:ext cx="8101012" cy="2751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>
                <a:latin typeface="宋体" charset="-122"/>
              </a:rPr>
              <a:t>2.</a:t>
            </a:r>
            <a:r>
              <a:rPr lang="zh-CN" altLang="en-US" sz="2400">
                <a:latin typeface="宋体" charset="-122"/>
              </a:rPr>
              <a:t>将质量、初温分别相等的铁块和铝块（</a:t>
            </a:r>
            <a:r>
              <a:rPr lang="en-US" altLang="zh-CN" sz="2400" i="1">
                <a:latin typeface="宋体" charset="-122"/>
              </a:rPr>
              <a:t>c </a:t>
            </a:r>
            <a:r>
              <a:rPr lang="zh-CN" altLang="en-US" sz="2400" baseline="-25000">
                <a:latin typeface="宋体" charset="-122"/>
              </a:rPr>
              <a:t>铁</a:t>
            </a:r>
            <a:r>
              <a:rPr lang="en-US" altLang="zh-CN" sz="2400">
                <a:latin typeface="宋体" charset="-122"/>
              </a:rPr>
              <a:t>&lt;</a:t>
            </a:r>
            <a:r>
              <a:rPr lang="en-US" altLang="zh-CN" sz="2400" i="1">
                <a:latin typeface="宋体" charset="-122"/>
              </a:rPr>
              <a:t>c </a:t>
            </a:r>
            <a:r>
              <a:rPr lang="zh-CN" altLang="en-US" sz="2400" baseline="-25000">
                <a:latin typeface="宋体" charset="-122"/>
              </a:rPr>
              <a:t>铝</a:t>
            </a:r>
            <a:r>
              <a:rPr lang="zh-CN" altLang="en-US" sz="2400">
                <a:latin typeface="宋体" charset="-122"/>
              </a:rPr>
              <a:t>）放在沸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400">
                <a:latin typeface="宋体" charset="-122"/>
              </a:rPr>
              <a:t>  水中煮一段较长的时间，则它们吸收的热量（　  ）</a:t>
            </a:r>
            <a:br>
              <a:rPr lang="zh-CN" altLang="en-US" sz="2400">
                <a:latin typeface="宋体" charset="-122"/>
              </a:rPr>
            </a:br>
            <a:r>
              <a:rPr lang="en-US" altLang="zh-CN" sz="2400">
                <a:latin typeface="宋体" charset="-122"/>
              </a:rPr>
              <a:t>　A.铁块和铝块吸收的热量一样多　 </a:t>
            </a:r>
            <a:br>
              <a:rPr lang="en-US" altLang="zh-CN" sz="2400">
                <a:latin typeface="宋体" charset="-122"/>
              </a:rPr>
            </a:br>
            <a:r>
              <a:rPr lang="zh-CN" altLang="en-US" sz="2400">
                <a:latin typeface="宋体" charset="-122"/>
              </a:rPr>
              <a:t>　</a:t>
            </a:r>
            <a:r>
              <a:rPr lang="en-US" altLang="zh-CN" sz="2400">
                <a:latin typeface="宋体" charset="-122"/>
              </a:rPr>
              <a:t>B.铝块比铁块吸收的热量多</a:t>
            </a:r>
            <a:br>
              <a:rPr lang="en-US" altLang="zh-CN" sz="2400">
                <a:latin typeface="宋体" charset="-122"/>
              </a:rPr>
            </a:br>
            <a:r>
              <a:rPr lang="en-US" altLang="zh-CN" sz="2400">
                <a:latin typeface="宋体" charset="-122"/>
              </a:rPr>
              <a:t>　C.铁块比铝块吸收的热量多　 </a:t>
            </a:r>
            <a:br>
              <a:rPr lang="en-US" altLang="zh-CN" sz="2400">
                <a:latin typeface="宋体" charset="-122"/>
              </a:rPr>
            </a:br>
            <a:r>
              <a:rPr lang="en-US" altLang="zh-CN" sz="2400">
                <a:latin typeface="宋体" charset="-122"/>
              </a:rPr>
              <a:t>　D.条件不足，无法确定 </a:t>
            </a:r>
          </a:p>
        </p:txBody>
      </p:sp>
      <p:sp>
        <p:nvSpPr>
          <p:cNvPr id="47106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13564" y="1936751"/>
            <a:ext cx="649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 typeface="Arial" pitchFamily="34" charset="0"/>
              <a:buNone/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B</a:t>
            </a:r>
            <a:endParaRPr lang="en-US" altLang="zh-CN" sz="2400" b="1">
              <a:solidFill>
                <a:srgbClr val="CC0000"/>
              </a:solidFill>
              <a:latin typeface="+mn-lt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3124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/>
          <p:nvPr>
            <p:custDataLst>
              <p:tags r:id="rId1"/>
            </p:custDataLst>
          </p:nvPr>
        </p:nvSpPr>
        <p:spPr>
          <a:xfrm>
            <a:off x="479426" y="792928"/>
            <a:ext cx="7864475" cy="14219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eaLnBrk="0" hangingPunct="0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Wingdings"/>
              </a:rPr>
              <a:t>3.</a:t>
            </a:r>
            <a:r>
              <a:rPr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Wingdings"/>
              </a:rPr>
              <a:t>一个质量为</a:t>
            </a:r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Wingdings"/>
              </a:rPr>
              <a:t>250g</a:t>
            </a:r>
            <a:r>
              <a:rPr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Wingdings"/>
              </a:rPr>
              <a:t>的钢件，加热到</a:t>
            </a:r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Wingdings"/>
              </a:rPr>
              <a:t>560℃</a:t>
            </a:r>
            <a:r>
              <a:rPr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Wingdings"/>
              </a:rPr>
              <a:t>，然后在空气中自然冷却，室温为</a:t>
            </a:r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Wingdings"/>
              </a:rPr>
              <a:t>20℃</a:t>
            </a:r>
            <a:r>
              <a:rPr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Wingdings"/>
              </a:rPr>
              <a:t>，这个钢件在冷却过程中放出多少热量</a:t>
            </a:r>
            <a:r>
              <a:rPr lang="en-US" altLang="zh-CN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sym typeface="Wingdings"/>
              </a:rPr>
              <a:t>? </a:t>
            </a:r>
            <a:endParaRPr lang="en-US" altLang="zh-CN" sz="2400">
              <a:latin typeface="宋体" panose="02010600030101010101" pitchFamily="2" charset="-122"/>
            </a:endParaRPr>
          </a:p>
        </p:txBody>
      </p:sp>
      <p:pic>
        <p:nvPicPr>
          <p:cNvPr id="47107" name="Picture 3" descr="刚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860552"/>
            <a:ext cx="1898650" cy="218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9425" y="3429001"/>
            <a:ext cx="843915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Q</a:t>
            </a:r>
            <a:r>
              <a:rPr lang="zh-CN" altLang="en-US" sz="2400" baseline="-250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放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= 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cm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0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-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　 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=0.46×10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3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J/(kg·℃)×0.25 kg×(560 ℃-20 ℃)</a:t>
            </a: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Batang" pitchFamily="18" charset="-127"/>
              </a:rPr>
              <a:t>      =6.21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×10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4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J</a:t>
            </a:r>
          </a:p>
        </p:txBody>
      </p:sp>
      <p:sp>
        <p:nvSpPr>
          <p:cNvPr id="48132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1814" y="2645834"/>
            <a:ext cx="5203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解：钢的比热容为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0.46</a:t>
            </a:r>
            <a:r>
              <a:rPr lang="en-US" altLang="zh-CN" sz="1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×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10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3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J/(kg·℃)</a:t>
            </a:r>
          </a:p>
        </p:txBody>
      </p:sp>
    </p:spTree>
    <p:extLst>
      <p:ext uri="{BB962C8B-B14F-4D97-AF65-F5344CB8AC3E}">
        <p14:creationId xmlns:p14="http://schemas.microsoft.com/office/powerpoint/2010/main" val="30595753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6376" y="835176"/>
            <a:ext cx="8786813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en-US" altLang="zh-CN" sz="2400">
                <a:latin typeface="宋体" charset="-122"/>
              </a:rPr>
              <a:t>4.</a:t>
            </a:r>
            <a:r>
              <a:rPr lang="zh-CN" altLang="zh-CN" sz="2400">
                <a:latin typeface="宋体" charset="-122"/>
              </a:rPr>
              <a:t>下表中有几种物质的比热容，小张同学根据提供的数据得出了四个结论，其中正确的是（    ）</a:t>
            </a: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endParaRPr lang="zh-CN" altLang="zh-CN" sz="2400">
              <a:latin typeface="宋体" charset="-122"/>
            </a:endParaRP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endParaRPr lang="zh-CN" altLang="zh-CN" sz="2400">
              <a:latin typeface="宋体" charset="-122"/>
            </a:endParaRP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endParaRPr lang="zh-CN" altLang="zh-CN" sz="2400">
              <a:latin typeface="宋体" charset="-122"/>
            </a:endParaRP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endParaRPr lang="zh-CN" altLang="zh-CN" sz="2400">
              <a:latin typeface="宋体" charset="-122"/>
            </a:endParaRP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endParaRPr lang="zh-CN" altLang="zh-CN" sz="2400">
              <a:latin typeface="宋体" charset="-122"/>
            </a:endParaRP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zh-CN" sz="2400">
                <a:latin typeface="宋体" charset="-122"/>
              </a:rPr>
              <a:t>A.一杯水比一桶煤油的比热容小</a:t>
            </a: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zh-CN" sz="2400">
                <a:latin typeface="宋体" charset="-122"/>
              </a:rPr>
              <a:t>B.液体的比热容一定比固体的比热容大</a:t>
            </a: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zh-CN" sz="2400">
                <a:latin typeface="宋体" charset="-122"/>
              </a:rPr>
              <a:t>C.水吸收或放出热量的本领较强，常用作冷却剂</a:t>
            </a: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zh-CN" sz="2400">
                <a:latin typeface="宋体" charset="-122"/>
              </a:rPr>
              <a:t>D.比热容是物质自身的性质之一，只和物质的种类有关</a:t>
            </a:r>
          </a:p>
        </p:txBody>
      </p:sp>
      <p:pic>
        <p:nvPicPr>
          <p:cNvPr id="48131" name="图片 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426634"/>
            <a:ext cx="533400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68764" y="700618"/>
            <a:ext cx="649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 typeface="Arial" pitchFamily="34" charset="0"/>
              <a:buNone/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C</a:t>
            </a:r>
            <a:endParaRPr lang="en-US" altLang="zh-CN" sz="2400" b="1">
              <a:solidFill>
                <a:srgbClr val="CC0000"/>
              </a:solidFill>
              <a:latin typeface="+mn-lt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016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6376" y="742735"/>
            <a:ext cx="8786813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400">
                <a:latin typeface="宋体" charset="-122"/>
              </a:rPr>
              <a:t>5.</a:t>
            </a:r>
            <a:r>
              <a:rPr lang="zh-CN" altLang="zh-CN" sz="2400">
                <a:latin typeface="宋体" charset="-122"/>
              </a:rPr>
              <a:t>因为海风形成的示意图,海风形成的根本原因是：与海洋相比,陆地的（    ）</a:t>
            </a: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endParaRPr lang="zh-CN" altLang="zh-CN" sz="2400">
              <a:latin typeface="宋体" charset="-122"/>
            </a:endParaRP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endParaRPr lang="zh-CN" altLang="zh-CN" sz="2400">
              <a:latin typeface="宋体" charset="-122"/>
            </a:endParaRP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endParaRPr lang="zh-CN" altLang="zh-CN" sz="2400">
              <a:latin typeface="宋体" charset="-122"/>
            </a:endParaRP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400">
                <a:latin typeface="宋体" charset="-122"/>
              </a:rPr>
              <a:t>A.比热容较小，在相同日照条件下升温较快，气温较高</a:t>
            </a: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400">
                <a:latin typeface="宋体" charset="-122"/>
              </a:rPr>
              <a:t>B.比热容较小，在相同日照条件下升温较慢，气温较低</a:t>
            </a: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400">
                <a:latin typeface="宋体" charset="-122"/>
              </a:rPr>
              <a:t>C.比热容较大，在相同日照条件下升温较快，气温较高</a:t>
            </a: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400">
                <a:latin typeface="宋体" charset="-122"/>
              </a:rPr>
              <a:t>D.比热容较大，在相同日照条件下升温较慢，气温较低</a:t>
            </a:r>
          </a:p>
        </p:txBody>
      </p:sp>
      <p:pic>
        <p:nvPicPr>
          <p:cNvPr id="49155" name="图片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9" y="1056218"/>
            <a:ext cx="4048125" cy="260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55764" y="869952"/>
            <a:ext cx="649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 typeface="Arial" pitchFamily="34" charset="0"/>
              <a:buNone/>
            </a:pP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A</a:t>
            </a:r>
            <a:endParaRPr lang="en-US" altLang="zh-CN" sz="2400" b="1">
              <a:solidFill>
                <a:srgbClr val="CC0000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49157" name="New picture" hidden="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1100" y="16764000"/>
            <a:ext cx="330200" cy="54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3113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1"/>
          <p:cNvSpPr/>
          <p:nvPr>
            <p:custDataLst>
              <p:tags r:id="rId1"/>
            </p:custDataLst>
          </p:nvPr>
        </p:nvSpPr>
        <p:spPr>
          <a:xfrm>
            <a:off x="527051" y="488952"/>
            <a:ext cx="7351713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宋体" charset="-122"/>
              </a:rPr>
              <a:t>2. </a:t>
            </a:r>
            <a:r>
              <a:rPr lang="zh-CN" altLang="en-US" sz="2400" b="1">
                <a:latin typeface="宋体" charset="-122"/>
              </a:rPr>
              <a:t>探究物体吸收的热量与物质种类有关</a:t>
            </a:r>
            <a:r>
              <a:rPr lang="en-US" altLang="zh-CN" sz="2400" b="1">
                <a:latin typeface="宋体" charset="-122"/>
              </a:rPr>
              <a:t>——</a:t>
            </a:r>
            <a:r>
              <a:rPr lang="zh-CN" altLang="en-US" sz="2400" b="1">
                <a:latin typeface="宋体" charset="-122"/>
              </a:rPr>
              <a:t>比热容</a:t>
            </a:r>
          </a:p>
        </p:txBody>
      </p:sp>
      <p:sp>
        <p:nvSpPr>
          <p:cNvPr id="9218" name="Rectangle 2"/>
          <p:cNvSpPr/>
          <p:nvPr>
            <p:custDataLst>
              <p:tags r:id="rId2"/>
            </p:custDataLst>
          </p:nvPr>
        </p:nvSpPr>
        <p:spPr>
          <a:xfrm>
            <a:off x="555625" y="1921934"/>
            <a:ext cx="8086725" cy="14219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　　是不是只要物体的质量相等、升高的温度相同，它们吸收的热量就相等呢？或者说物体吸收热量的多少是否还跟其他因素有关？</a:t>
            </a:r>
          </a:p>
        </p:txBody>
      </p:sp>
      <p:sp>
        <p:nvSpPr>
          <p:cNvPr id="33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3575" y="1265767"/>
            <a:ext cx="1295400" cy="461665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想一想</a:t>
            </a:r>
          </a:p>
        </p:txBody>
      </p:sp>
      <p:sp>
        <p:nvSpPr>
          <p:cNvPr id="9220" name="Rectangle 3"/>
          <p:cNvSpPr/>
          <p:nvPr>
            <p:custDataLst>
              <p:tags r:id="rId4"/>
            </p:custDataLst>
          </p:nvPr>
        </p:nvSpPr>
        <p:spPr>
          <a:xfrm>
            <a:off x="635000" y="4768851"/>
            <a:ext cx="800735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　　物体吸收热量的多少还可能与物质的种类有关</a:t>
            </a:r>
            <a:r>
              <a:rPr lang="en-US" altLang="zh-CN" sz="2400" b="1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2400" b="1">
              <a:solidFill>
                <a:srgbClr val="0066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221" name="Rectangle 7"/>
          <p:cNvSpPr/>
          <p:nvPr>
            <p:custDataLst>
              <p:tags r:id="rId5"/>
            </p:custDataLst>
          </p:nvPr>
        </p:nvSpPr>
        <p:spPr>
          <a:xfrm>
            <a:off x="635000" y="5465233"/>
            <a:ext cx="8007350" cy="5355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　　看看不同种类的物质，吸收热量的性质是否相同。</a:t>
            </a:r>
          </a:p>
        </p:txBody>
      </p:sp>
      <p:sp>
        <p:nvSpPr>
          <p:cNvPr id="36" name="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4050" y="4072467"/>
            <a:ext cx="1295400" cy="461665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做一做</a:t>
            </a:r>
          </a:p>
        </p:txBody>
      </p:sp>
    </p:spTree>
    <p:extLst>
      <p:ext uri="{BB962C8B-B14F-4D97-AF65-F5344CB8AC3E}">
        <p14:creationId xmlns:p14="http://schemas.microsoft.com/office/powerpoint/2010/main" val="17893609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 fill="hold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33" grpId="0" animBg="1"/>
      <p:bldP spid="9220" grpId="0" animBg="1"/>
      <p:bldP spid="9221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D:\我的文档\My Pictures\R九物上\第十三章\教材\图13.3-1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1" y="3579284"/>
            <a:ext cx="2867025" cy="306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475" y="1104900"/>
            <a:ext cx="772795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　　（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）比什么？拿谁比？怎么比？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　　（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）怎么知道哪种物质吸收热量多？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　　（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）要记录哪些数据？</a:t>
            </a:r>
          </a:p>
        </p:txBody>
      </p:sp>
      <p:sp>
        <p:nvSpPr>
          <p:cNvPr id="39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476" y="448734"/>
            <a:ext cx="1520825" cy="461665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algn="ctr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ea typeface="黑体" pitchFamily="49" charset="-122"/>
              </a:rPr>
              <a:t>实验准备</a:t>
            </a: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8476" y="3147484"/>
            <a:ext cx="1520825" cy="461665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algn="ctr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ea typeface="黑体" pitchFamily="49" charset="-122"/>
              </a:rPr>
              <a:t>实验设计</a:t>
            </a: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9222" name="Picture 7" descr="D:\我的文档\My Pictures\R九物上\第十三章\教材\图13.3-2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75" y="3445933"/>
            <a:ext cx="3009900" cy="325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8666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7326" y="732588"/>
            <a:ext cx="8729663" cy="24929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>
            <a:spAutoFit/>
          </a:bodyPr>
          <a:lstStyle/>
          <a:p>
            <a:pPr defTabSz="457200" eaLnBrk="0" hangingPunct="0">
              <a:lnSpc>
                <a:spcPct val="130000"/>
              </a:lnSpc>
            </a:pPr>
            <a:r>
              <a:rPr lang="zh-CN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比较不同物质吸热能力的方法：</a:t>
            </a:r>
            <a:endParaRPr lang="zh-CN" altLang="zh-CN" sz="2400" b="1">
              <a:solidFill>
                <a:srgbClr val="FF0000"/>
              </a:solidFill>
              <a:ea typeface="黑体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(1)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使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质量相同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的不同物质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升高相同的温度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，看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加热时间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的长短。加热时间长的吸热能力强。</a:t>
            </a: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(2)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使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质量相同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的不同物质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加热相同的时间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，看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升高温度</a:t>
            </a:r>
            <a:r>
              <a:rPr lang="zh-CN" altLang="zh-CN" sz="2400" b="1">
                <a:latin typeface="Times New Roman" pitchFamily="18" charset="0"/>
                <a:ea typeface="黑体" pitchFamily="49" charset="-122"/>
              </a:rPr>
              <a:t>的多少。升高温度小的吸热能力强。</a:t>
            </a:r>
            <a:endParaRPr lang="zh-CN" altLang="en-US" sz="24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66" name="Rectangle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7326" y="3851321"/>
            <a:ext cx="8837613" cy="20128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defTabSz="457200" eaLnBrk="0" hangingPunct="0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实验方法：</a:t>
            </a:r>
            <a:endParaRPr lang="zh-CN" altLang="en-US" sz="2400" b="1">
              <a:solidFill>
                <a:srgbClr val="FF0000"/>
              </a:solidFill>
              <a:ea typeface="黑体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(1)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转换法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利用加热时间的长短来反映物体吸热的多少。</a:t>
            </a:r>
            <a:endParaRPr lang="zh-CN" altLang="en-US" sz="2400" b="1">
              <a:ea typeface="黑体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(2)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控制变量法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控制物质的质量、升高的温度或吸</a:t>
            </a: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</a:rPr>
              <a:t>    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收的热量相同。</a:t>
            </a:r>
            <a:endParaRPr lang="zh-CN" altLang="en-US" sz="2400" b="1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633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1265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64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1265">
                                            <p:txEl>
                                              <p:charRg st="64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11266">
                                            <p:txEl>
                                              <p:charRg st="6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11266">
                                            <p:txEl>
                                              <p:charRg st="4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6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 fill="hold"/>
                                        <p:tgtEl>
                                          <p:spTgt spid="11266">
                                            <p:txEl>
                                              <p:charRg st="65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44514" y="954618"/>
            <a:ext cx="1520825" cy="46166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defTabSz="457200"/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进行实验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11267" name="Picture 10" descr="BK2P8BRA3NAHWSH4OMNWREC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951" y="954618"/>
            <a:ext cx="2417763" cy="324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11" descr="[@75Z]SR~)9YOR0KS0E7K%K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450" y="965201"/>
            <a:ext cx="2495550" cy="322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7567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"/>
          <p:cNvSpPr/>
          <p:nvPr>
            <p:custDataLst>
              <p:tags r:id="rId1"/>
            </p:custDataLst>
          </p:nvPr>
        </p:nvSpPr>
        <p:spPr>
          <a:xfrm>
            <a:off x="862013" y="647700"/>
            <a:ext cx="7216775" cy="978729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SzTx/>
              <a:buFont typeface="Arial" pitchFamily="34" charset="0"/>
              <a:buNone/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/>
              </a:rPr>
              <a:t>方案一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：用相同质量的两种物质（如食用油和水），让它们升高相同的温度，比较加热时间</a:t>
            </a:r>
            <a:r>
              <a:rPr lang="en-US" alt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.</a:t>
            </a: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/>
              </a:rPr>
              <a:t> </a:t>
            </a:r>
            <a:endParaRPr lang="zh-CN" altLang="en-US" sz="2400" b="1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2291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0413" y="2076451"/>
            <a:ext cx="3050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黑体" pitchFamily="49" charset="-122"/>
              </a:rPr>
              <a:t>设计记录数据的表格</a:t>
            </a:r>
            <a:r>
              <a:rPr lang="en-US" altLang="zh-CN" sz="2400" b="1">
                <a:ea typeface="黑体" pitchFamily="49" charset="-122"/>
              </a:rPr>
              <a:t>.</a:t>
            </a:r>
            <a:endParaRPr lang="zh-CN" altLang="en-US" sz="2400" b="1">
              <a:ea typeface="黑体" pitchFamily="49" charset="-122"/>
            </a:endParaRPr>
          </a:p>
        </p:txBody>
      </p:sp>
      <p:sp>
        <p:nvSpPr>
          <p:cNvPr id="12292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21138" y="2550584"/>
            <a:ext cx="1122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ea typeface="黑体" pitchFamily="49" charset="-122"/>
              </a:rPr>
              <a:t>表一</a:t>
            </a:r>
          </a:p>
        </p:txBody>
      </p:sp>
      <p:graphicFrame>
        <p:nvGraphicFramePr>
          <p:cNvPr id="12293" name="表格 4"/>
          <p:cNvGraphicFramePr>
            <a:graphicFrameLocks noGrp="1"/>
          </p:cNvGraphicFramePr>
          <p:nvPr/>
        </p:nvGraphicFramePr>
        <p:xfrm>
          <a:off x="877888" y="3166534"/>
          <a:ext cx="7281862" cy="3090335"/>
        </p:xfrm>
        <a:graphic>
          <a:graphicData uri="http://schemas.openxmlformats.org/drawingml/2006/table">
            <a:tbl>
              <a:tblPr/>
              <a:tblGrid>
                <a:gridCol w="1520825"/>
                <a:gridCol w="720725"/>
                <a:gridCol w="720725"/>
                <a:gridCol w="719137"/>
                <a:gridCol w="720725"/>
                <a:gridCol w="719138"/>
                <a:gridCol w="720725"/>
                <a:gridCol w="719137"/>
                <a:gridCol w="720725"/>
              </a:tblGrid>
              <a:tr h="10308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物质的种类</a:t>
                      </a:r>
                    </a:p>
                  </a:txBody>
                  <a:tcPr marL="91404" marR="91404"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水</a:t>
                      </a: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食用油或（沙子）</a:t>
                      </a: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308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升高的温度（℃）</a:t>
                      </a:r>
                    </a:p>
                  </a:txBody>
                  <a:tcPr marL="91404" marR="91404"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加热的时间（</a:t>
                      </a:r>
                      <a:r>
                        <a:rPr kumimoji="0" lang="en-US" altLang="zh-CN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min</a:t>
                      </a:r>
                      <a:r>
                        <a:rPr kumimoji="0" lang="zh-CN" altLang="en-US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）</a:t>
                      </a:r>
                    </a:p>
                  </a:txBody>
                  <a:tcPr marL="91404" marR="91404"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zh-CN" altLang="en-US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marL="91404" marR="91404" marT="60960" marB="60960" anchor="ctr" horzOverflow="overflow">
                    <a:lnL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52028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3627</Words>
  <Application>Microsoft Office PowerPoint</Application>
  <PresentationFormat>全屏显示(4:3)</PresentationFormat>
  <Paragraphs>235</Paragraphs>
  <Slides>45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2020-09-06T12:52:29Z</dcterms:created>
  <dcterms:modified xsi:type="dcterms:W3CDTF">2020-09-06T12:56:18Z</dcterms:modified>
</cp:coreProperties>
</file>